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447" r:id="rId2"/>
    <p:sldId id="448" r:id="rId3"/>
    <p:sldId id="449" r:id="rId4"/>
    <p:sldId id="450" r:id="rId5"/>
    <p:sldId id="455" r:id="rId6"/>
    <p:sldId id="456" r:id="rId7"/>
    <p:sldId id="457" r:id="rId8"/>
    <p:sldId id="458" r:id="rId9"/>
    <p:sldId id="459" r:id="rId10"/>
    <p:sldId id="460" r:id="rId11"/>
    <p:sldId id="466" r:id="rId12"/>
    <p:sldId id="467" r:id="rId13"/>
    <p:sldId id="474" r:id="rId14"/>
    <p:sldId id="475" r:id="rId15"/>
    <p:sldId id="476" r:id="rId16"/>
    <p:sldId id="477" r:id="rId17"/>
    <p:sldId id="478" r:id="rId18"/>
    <p:sldId id="479" r:id="rId19"/>
    <p:sldId id="480" r:id="rId20"/>
    <p:sldId id="481" r:id="rId21"/>
    <p:sldId id="482" r:id="rId22"/>
    <p:sldId id="483" r:id="rId23"/>
    <p:sldId id="484" r:id="rId24"/>
    <p:sldId id="485" r:id="rId25"/>
    <p:sldId id="486" r:id="rId26"/>
    <p:sldId id="487" r:id="rId27"/>
    <p:sldId id="488" r:id="rId28"/>
    <p:sldId id="489" r:id="rId29"/>
    <p:sldId id="490" r:id="rId30"/>
    <p:sldId id="491" r:id="rId31"/>
    <p:sldId id="492" r:id="rId32"/>
    <p:sldId id="493" r:id="rId33"/>
    <p:sldId id="494" r:id="rId34"/>
    <p:sldId id="495" r:id="rId35"/>
    <p:sldId id="496" r:id="rId36"/>
    <p:sldId id="497" r:id="rId37"/>
    <p:sldId id="498" r:id="rId38"/>
    <p:sldId id="499" r:id="rId39"/>
    <p:sldId id="500" r:id="rId40"/>
    <p:sldId id="501" r:id="rId41"/>
    <p:sldId id="502" r:id="rId42"/>
    <p:sldId id="503" r:id="rId43"/>
    <p:sldId id="504" r:id="rId44"/>
    <p:sldId id="505" r:id="rId45"/>
    <p:sldId id="506" r:id="rId46"/>
    <p:sldId id="507" r:id="rId47"/>
    <p:sldId id="508" r:id="rId48"/>
    <p:sldId id="509" r:id="rId49"/>
    <p:sldId id="510" r:id="rId50"/>
    <p:sldId id="511" r:id="rId51"/>
    <p:sldId id="512" r:id="rId52"/>
    <p:sldId id="513" r:id="rId53"/>
    <p:sldId id="514" r:id="rId54"/>
    <p:sldId id="515" r:id="rId55"/>
    <p:sldId id="516" r:id="rId56"/>
    <p:sldId id="517" r:id="rId57"/>
    <p:sldId id="518" r:id="rId58"/>
    <p:sldId id="519" r:id="rId59"/>
    <p:sldId id="520" r:id="rId60"/>
    <p:sldId id="521" r:id="rId6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Times New Roman" pitchFamily="18" charset="0"/>
        <a:ea typeface="华文中宋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FF3300"/>
    <a:srgbClr val="FF9900"/>
    <a:srgbClr val="66FFFF"/>
    <a:srgbClr val="66FF33"/>
    <a:srgbClr val="03030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4" autoAdjust="0"/>
    <p:restoredTop sz="94590" autoAdjust="0"/>
  </p:normalViewPr>
  <p:slideViewPr>
    <p:cSldViewPr snapToGrid="0">
      <p:cViewPr>
        <p:scale>
          <a:sx n="100" d="100"/>
          <a:sy n="100" d="100"/>
        </p:scale>
        <p:origin x="-1590" y="-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2"/>
          <p:cNvSpPr>
            <a:spLocks noChangeArrowheads="1"/>
          </p:cNvSpPr>
          <p:nvPr userDrawn="1"/>
        </p:nvSpPr>
        <p:spPr bwMode="auto">
          <a:xfrm>
            <a:off x="6804025" y="6453188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9337CE96-43BA-49B8-B2BD-569D2A653100}" type="slidenum">
              <a:rPr kumimoji="0" lang="en-US" altLang="zh-CN" sz="1400" b="1">
                <a:latin typeface="Verdana" pitchFamily="34" charset="0"/>
                <a:ea typeface="宋体" pitchFamily="2" charset="-122"/>
              </a:rPr>
              <a:pPr algn="r">
                <a:defRPr/>
              </a:pPr>
              <a:t>‹#›</a:t>
            </a:fld>
            <a:endParaRPr kumimoji="0" lang="en-US" altLang="zh-CN" sz="1400" b="1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5" name="Rectangle 73"/>
          <p:cNvSpPr>
            <a:spLocks noChangeArrowheads="1"/>
          </p:cNvSpPr>
          <p:nvPr userDrawn="1"/>
        </p:nvSpPr>
        <p:spPr bwMode="auto">
          <a:xfrm>
            <a:off x="250825" y="6524625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fld id="{20A792BE-A01F-46BB-8FA4-41FC8D6E8FEA}" type="datetime2">
              <a:rPr kumimoji="0" lang="zh-CN" altLang="en-US" sz="1400" b="1">
                <a:latin typeface="Verdana" pitchFamily="34" charset="0"/>
                <a:ea typeface="宋体" pitchFamily="2" charset="-122"/>
              </a:rPr>
              <a:pPr>
                <a:defRPr/>
              </a:pPr>
              <a:t>2017年10月9日</a:t>
            </a:fld>
            <a:endParaRPr kumimoji="0" lang="en-US" altLang="zh-CN" sz="1400" b="1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6" name="Rectangle 74"/>
          <p:cNvSpPr>
            <a:spLocks noChangeArrowheads="1"/>
          </p:cNvSpPr>
          <p:nvPr userDrawn="1"/>
        </p:nvSpPr>
        <p:spPr bwMode="auto">
          <a:xfrm>
            <a:off x="3851275" y="6475413"/>
            <a:ext cx="14128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1600" b="1">
                <a:latin typeface="Arial" charset="0"/>
                <a:ea typeface="宋体" pitchFamily="2" charset="-122"/>
              </a:rPr>
              <a:t>数字图像处理</a:t>
            </a:r>
          </a:p>
        </p:txBody>
      </p:sp>
      <p:sp>
        <p:nvSpPr>
          <p:cNvPr id="4163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4164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37350" y="266700"/>
            <a:ext cx="2139950" cy="6121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17500" y="266700"/>
            <a:ext cx="6267450" cy="6121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17500" y="266700"/>
            <a:ext cx="8559800" cy="6121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66700"/>
            <a:ext cx="8039100" cy="508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17500" y="1028700"/>
            <a:ext cx="4171950" cy="5359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28700"/>
            <a:ext cx="4171950" cy="5359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17500" y="1028700"/>
            <a:ext cx="4171950" cy="5359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28700"/>
            <a:ext cx="4171950" cy="5359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66700"/>
            <a:ext cx="80391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2531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7500" y="1028700"/>
            <a:ext cx="8496300" cy="535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68"/>
          <p:cNvSpPr>
            <a:spLocks noChangeArrowheads="1"/>
          </p:cNvSpPr>
          <p:nvPr userDrawn="1"/>
        </p:nvSpPr>
        <p:spPr bwMode="auto">
          <a:xfrm>
            <a:off x="6804025" y="6453188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137C5A9E-3104-45C2-A4B8-66CF556D1EBC}" type="slidenum">
              <a:rPr kumimoji="0" lang="en-US" altLang="zh-CN" sz="1400" b="1">
                <a:latin typeface="Verdana" pitchFamily="34" charset="0"/>
                <a:ea typeface="宋体" pitchFamily="2" charset="-122"/>
              </a:rPr>
              <a:pPr algn="r">
                <a:defRPr/>
              </a:pPr>
              <a:t>‹#›</a:t>
            </a:fld>
            <a:endParaRPr kumimoji="0" lang="en-US" altLang="zh-CN" sz="1400" b="1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029" name="Rectangle 69"/>
          <p:cNvSpPr>
            <a:spLocks noChangeArrowheads="1"/>
          </p:cNvSpPr>
          <p:nvPr userDrawn="1"/>
        </p:nvSpPr>
        <p:spPr bwMode="auto">
          <a:xfrm>
            <a:off x="250825" y="6524625"/>
            <a:ext cx="2960688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fld id="{1301A143-D7B3-4E27-99E9-73DEEB83125A}" type="datetime2">
              <a:rPr kumimoji="0" lang="zh-CN" altLang="en-US" sz="1400" b="1">
                <a:latin typeface="Verdana" pitchFamily="34" charset="0"/>
                <a:ea typeface="宋体" pitchFamily="2" charset="-122"/>
              </a:rPr>
              <a:pPr>
                <a:defRPr/>
              </a:pPr>
              <a:t>2017年10月9日</a:t>
            </a:fld>
            <a:endParaRPr kumimoji="0" lang="en-US" altLang="zh-CN" sz="1400" b="1"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1030" name="Rectangle 70"/>
          <p:cNvSpPr>
            <a:spLocks noChangeArrowheads="1"/>
          </p:cNvSpPr>
          <p:nvPr userDrawn="1"/>
        </p:nvSpPr>
        <p:spPr bwMode="auto">
          <a:xfrm>
            <a:off x="3851275" y="6475413"/>
            <a:ext cx="14128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1600" b="1">
                <a:latin typeface="Arial" charset="0"/>
                <a:ea typeface="宋体" pitchFamily="2" charset="-122"/>
              </a:rPr>
              <a:t>数字图像处理</a:t>
            </a:r>
          </a:p>
        </p:txBody>
      </p:sp>
      <p:pic>
        <p:nvPicPr>
          <p:cNvPr id="22535" name="Picture 33"/>
          <p:cNvPicPr>
            <a:picLocks noChangeAspect="1" noChangeArrowheads="1"/>
          </p:cNvPicPr>
          <p:nvPr userDrawn="1"/>
        </p:nvPicPr>
        <p:blipFill>
          <a:blip r:embed="rId15" cstate="print"/>
          <a:srcRect r="86101" b="2618"/>
          <a:stretch>
            <a:fillRect/>
          </a:stretch>
        </p:blipFill>
        <p:spPr bwMode="auto">
          <a:xfrm>
            <a:off x="38100" y="63500"/>
            <a:ext cx="750888" cy="7651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32" name="Line 72"/>
          <p:cNvSpPr>
            <a:spLocks noChangeShapeType="1"/>
          </p:cNvSpPr>
          <p:nvPr userDrawn="1"/>
        </p:nvSpPr>
        <p:spPr bwMode="auto">
          <a:xfrm>
            <a:off x="250825" y="836613"/>
            <a:ext cx="86423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ahoma" pitchFamily="34" charset="0"/>
          <a:ea typeface="华文中宋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ahoma" pitchFamily="34" charset="0"/>
          <a:ea typeface="华文中宋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ahoma" pitchFamily="34" charset="0"/>
          <a:ea typeface="华文中宋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ahoma" pitchFamily="34" charset="0"/>
          <a:ea typeface="华文中宋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ahoma" pitchFamily="34" charset="0"/>
          <a:ea typeface="华文中宋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ahoma" pitchFamily="34" charset="0"/>
          <a:ea typeface="华文中宋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ahoma" pitchFamily="34" charset="0"/>
          <a:ea typeface="华文中宋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ahoma" pitchFamily="34" charset="0"/>
          <a:ea typeface="华文中宋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8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00FF"/>
        </a:buClr>
        <a:buSzPct val="80000"/>
        <a:buFont typeface="Wingdings" pitchFamily="2" charset="2"/>
        <a:buChar char="p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FF3300"/>
        </a:buClr>
        <a:buSzPct val="95000"/>
        <a:buFont typeface="Wingdings" pitchFamily="2" charset="2"/>
        <a:buChar char="Ø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u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30305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030305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030305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030305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030305"/>
        </a:buClr>
        <a:buSzPct val="80000"/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14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20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5.png"/><Relationship Id="rId5" Type="http://schemas.openxmlformats.org/officeDocument/2006/relationships/oleObject" Target="../embeddings/oleObject25.bin"/><Relationship Id="rId4" Type="http://schemas.openxmlformats.org/officeDocument/2006/relationships/oleObject" Target="../embeddings/oleObject24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oleObject" Target="../embeddings/oleObject28.bin"/><Relationship Id="rId4" Type="http://schemas.openxmlformats.org/officeDocument/2006/relationships/oleObject" Target="../embeddings/oleObject27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oleObject" Target="../embeddings/oleObject31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oleObject" Target="../embeddings/oleObject34.bin"/><Relationship Id="rId4" Type="http://schemas.openxmlformats.org/officeDocument/2006/relationships/oleObject" Target="../embeddings/oleObject33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36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37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066800" y="1557338"/>
            <a:ext cx="7250113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lang="zh-CN" altLang="en-US" sz="4000">
                <a:solidFill>
                  <a:srgbClr val="000099"/>
                </a:solidFill>
                <a:ea typeface="隶书" pitchFamily="49" charset="-122"/>
              </a:rPr>
              <a:t>数字图像处理</a:t>
            </a:r>
            <a:r>
              <a:rPr lang="zh-CN" altLang="en-US" sz="2000">
                <a:solidFill>
                  <a:srgbClr val="000099"/>
                </a:solidFill>
              </a:rPr>
              <a:t/>
            </a:r>
            <a:br>
              <a:rPr lang="zh-CN" altLang="en-US" sz="2000">
                <a:solidFill>
                  <a:srgbClr val="000099"/>
                </a:solidFill>
              </a:rPr>
            </a:br>
            <a:endParaRPr lang="en-US" altLang="zh-CN" sz="2000">
              <a:solidFill>
                <a:srgbClr val="000099"/>
              </a:solidFill>
            </a:endParaRPr>
          </a:p>
          <a:p>
            <a:pPr algn="ctr"/>
            <a:r>
              <a:rPr lang="zh-CN" altLang="en-US" sz="3200">
                <a:solidFill>
                  <a:srgbClr val="000099"/>
                </a:solidFill>
              </a:rPr>
              <a:t/>
            </a:r>
            <a:br>
              <a:rPr lang="zh-CN" altLang="en-US" sz="3200">
                <a:solidFill>
                  <a:srgbClr val="000099"/>
                </a:solidFill>
              </a:rPr>
            </a:br>
            <a:endParaRPr lang="en-US" altLang="zh-CN" sz="6000">
              <a:solidFill>
                <a:srgbClr val="FF0000"/>
              </a:solidFill>
            </a:endParaRPr>
          </a:p>
          <a:p>
            <a:pPr algn="ctr"/>
            <a:r>
              <a:rPr lang="zh-CN" altLang="en-US" sz="6000">
                <a:solidFill>
                  <a:srgbClr val="FF0000"/>
                </a:solidFill>
              </a:rPr>
              <a:t>彩色图像处理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73113" y="1844675"/>
            <a:ext cx="3103562" cy="4392613"/>
          </a:xfrm>
        </p:spPr>
      </p:pic>
      <p:sp>
        <p:nvSpPr>
          <p:cNvPr id="4103" name="Rectangle 2"/>
          <p:cNvSpPr>
            <a:spLocks noChangeArrowheads="1"/>
          </p:cNvSpPr>
          <p:nvPr/>
        </p:nvSpPr>
        <p:spPr bwMode="white">
          <a:xfrm>
            <a:off x="827088" y="204788"/>
            <a:ext cx="7777162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3200" b="1">
                <a:solidFill>
                  <a:srgbClr val="FF3300"/>
                </a:solidFill>
                <a:latin typeface="华文中宋" pitchFamily="2" charset="-122"/>
              </a:rPr>
              <a:t>6.2 </a:t>
            </a:r>
            <a:r>
              <a:rPr lang="zh-CN" altLang="en-US" sz="3200" b="1">
                <a:solidFill>
                  <a:srgbClr val="FF3300"/>
                </a:solidFill>
                <a:latin typeface="华文中宋" pitchFamily="2" charset="-122"/>
              </a:rPr>
              <a:t>彩色模型</a:t>
            </a:r>
          </a:p>
        </p:txBody>
      </p:sp>
      <p:graphicFrame>
        <p:nvGraphicFramePr>
          <p:cNvPr id="4098" name="Object 9"/>
          <p:cNvGraphicFramePr>
            <a:graphicFrameLocks noChangeAspect="1"/>
          </p:cNvGraphicFramePr>
          <p:nvPr/>
        </p:nvGraphicFramePr>
        <p:xfrm>
          <a:off x="4589463" y="1844675"/>
          <a:ext cx="3529012" cy="1052513"/>
        </p:xfrm>
        <a:graphic>
          <a:graphicData uri="http://schemas.openxmlformats.org/presentationml/2006/ole">
            <p:oleObj spid="_x0000_s4098" name="公式" r:id="rId4" imgW="2641320" imgH="787320" progId="Equation.3">
              <p:embed/>
            </p:oleObj>
          </a:graphicData>
        </a:graphic>
      </p:graphicFrame>
      <p:graphicFrame>
        <p:nvGraphicFramePr>
          <p:cNvPr id="4099" name="Object 4"/>
          <p:cNvGraphicFramePr>
            <a:graphicFrameLocks noChangeAspect="1"/>
          </p:cNvGraphicFramePr>
          <p:nvPr/>
        </p:nvGraphicFramePr>
        <p:xfrm>
          <a:off x="4445000" y="3140075"/>
          <a:ext cx="3168650" cy="942975"/>
        </p:xfrm>
        <a:graphic>
          <a:graphicData uri="http://schemas.openxmlformats.org/presentationml/2006/ole">
            <p:oleObj spid="_x0000_s4099" name="公式" r:id="rId5" imgW="1536480" imgH="457200" progId="Equation.3">
              <p:embed/>
            </p:oleObj>
          </a:graphicData>
        </a:graphic>
      </p:graphicFrame>
      <p:graphicFrame>
        <p:nvGraphicFramePr>
          <p:cNvPr id="4100" name="Object 11"/>
          <p:cNvGraphicFramePr>
            <a:graphicFrameLocks noChangeAspect="1"/>
          </p:cNvGraphicFramePr>
          <p:nvPr/>
        </p:nvGraphicFramePr>
        <p:xfrm>
          <a:off x="4356100" y="4149725"/>
          <a:ext cx="4392613" cy="922338"/>
        </p:xfrm>
        <a:graphic>
          <a:graphicData uri="http://schemas.openxmlformats.org/presentationml/2006/ole">
            <p:oleObj spid="_x0000_s4100" name="公式" r:id="rId6" imgW="1955520" imgH="393480" progId="Equation.3">
              <p:embed/>
            </p:oleObj>
          </a:graphicData>
        </a:graphic>
      </p:graphicFrame>
      <p:graphicFrame>
        <p:nvGraphicFramePr>
          <p:cNvPr id="4101" name="Object 13"/>
          <p:cNvGraphicFramePr>
            <a:graphicFrameLocks noChangeAspect="1"/>
          </p:cNvGraphicFramePr>
          <p:nvPr/>
        </p:nvGraphicFramePr>
        <p:xfrm>
          <a:off x="4445000" y="5227638"/>
          <a:ext cx="2193925" cy="912812"/>
        </p:xfrm>
        <a:graphic>
          <a:graphicData uri="http://schemas.openxmlformats.org/presentationml/2006/ole">
            <p:oleObj spid="_x0000_s4101" name="公式" r:id="rId7" imgW="1079280" imgH="393480" progId="Equation.3">
              <p:embed/>
            </p:oleObj>
          </a:graphicData>
        </a:graphic>
      </p:graphicFrame>
      <p:sp>
        <p:nvSpPr>
          <p:cNvPr id="4104" name="Rectangle 15"/>
          <p:cNvSpPr>
            <a:spLocks noChangeArrowheads="1"/>
          </p:cNvSpPr>
          <p:nvPr/>
        </p:nvSpPr>
        <p:spPr bwMode="auto">
          <a:xfrm>
            <a:off x="323850" y="908050"/>
            <a:ext cx="849630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n"/>
            </a:pPr>
            <a:r>
              <a:rPr lang="en-US" altLang="zh-CN" sz="2400"/>
              <a:t>HSI </a:t>
            </a:r>
            <a:r>
              <a:rPr lang="zh-CN" altLang="en-US" sz="2400"/>
              <a:t>彩色模型</a:t>
            </a:r>
            <a:endParaRPr lang="en-US" altLang="zh-CN" sz="2400"/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r>
              <a:rPr lang="en-US" altLang="zh-CN" b="1">
                <a:solidFill>
                  <a:srgbClr val="FF3300"/>
                </a:solidFill>
                <a:latin typeface="华文中宋" pitchFamily="2" charset="-122"/>
              </a:rPr>
              <a:t>R</a:t>
            </a:r>
            <a:r>
              <a:rPr lang="en-US" altLang="zh-CN" b="1">
                <a:solidFill>
                  <a:srgbClr val="33CC33"/>
                </a:solidFill>
                <a:latin typeface="华文中宋" pitchFamily="2" charset="-122"/>
              </a:rPr>
              <a:t>G</a:t>
            </a:r>
            <a:r>
              <a:rPr lang="en-US" altLang="zh-CN" b="1">
                <a:solidFill>
                  <a:srgbClr val="0000FF"/>
                </a:solidFill>
                <a:latin typeface="华文中宋" pitchFamily="2" charset="-122"/>
              </a:rPr>
              <a:t>B</a:t>
            </a:r>
            <a:r>
              <a:rPr lang="en-US" altLang="zh-CN">
                <a:solidFill>
                  <a:srgbClr val="0000FF"/>
                </a:solidFill>
                <a:latin typeface="华文中宋" pitchFamily="2" charset="-122"/>
              </a:rPr>
              <a:t> </a:t>
            </a:r>
            <a:r>
              <a:rPr lang="en-US" altLang="zh-CN">
                <a:latin typeface="华文中宋" pitchFamily="2" charset="-122"/>
              </a:rPr>
              <a:t>to </a:t>
            </a:r>
            <a:r>
              <a:rPr lang="en-US" altLang="zh-CN" b="1">
                <a:latin typeface="华文中宋" pitchFamily="2" charset="-122"/>
              </a:rPr>
              <a:t>HSI</a:t>
            </a:r>
            <a:r>
              <a:rPr lang="en-US" altLang="zh-CN">
                <a:latin typeface="华文中宋" pitchFamily="2" charset="-122"/>
              </a:rPr>
              <a:t> </a:t>
            </a:r>
            <a:r>
              <a:rPr lang="zh-CN" altLang="en-US">
                <a:latin typeface="华文中宋" pitchFamily="2" charset="-122"/>
              </a:rPr>
              <a:t>的彩色转换</a:t>
            </a:r>
            <a:endParaRPr lang="en-US" altLang="zh-CN">
              <a:latin typeface="华文中宋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ext Box 2"/>
          <p:cNvSpPr txBox="1">
            <a:spLocks noChangeArrowheads="1"/>
          </p:cNvSpPr>
          <p:nvPr/>
        </p:nvSpPr>
        <p:spPr bwMode="auto">
          <a:xfrm>
            <a:off x="167842" y="883516"/>
            <a:ext cx="7696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>
              <a:spcBef>
                <a:spcPct val="50000"/>
              </a:spcBef>
              <a:buFont typeface="Wingdings" pitchFamily="2" charset="2"/>
              <a:buChar char="n"/>
            </a:pPr>
            <a:r>
              <a:rPr lang="en-US" altLang="zh-CN" b="1" dirty="0" smtClean="0">
                <a:latin typeface="华文中宋" pitchFamily="2" charset="-122"/>
              </a:rPr>
              <a:t> HIS to </a:t>
            </a:r>
            <a:r>
              <a:rPr lang="en-US" altLang="zh-CN" b="1" dirty="0" smtClean="0">
                <a:solidFill>
                  <a:srgbClr val="FF3300"/>
                </a:solidFill>
                <a:latin typeface="华文中宋" pitchFamily="2" charset="-122"/>
              </a:rPr>
              <a:t>R</a:t>
            </a:r>
            <a:r>
              <a:rPr lang="en-US" altLang="zh-CN" b="1" dirty="0" smtClean="0">
                <a:solidFill>
                  <a:srgbClr val="33CC33"/>
                </a:solidFill>
                <a:latin typeface="华文中宋" pitchFamily="2" charset="-122"/>
              </a:rPr>
              <a:t>G</a:t>
            </a:r>
            <a:r>
              <a:rPr lang="en-US" altLang="zh-CN" b="1" dirty="0" smtClean="0">
                <a:solidFill>
                  <a:srgbClr val="0000FF"/>
                </a:solidFill>
                <a:latin typeface="华文中宋" pitchFamily="2" charset="-122"/>
              </a:rPr>
              <a:t>B</a:t>
            </a:r>
            <a:r>
              <a:rPr lang="zh-CN" altLang="en-US" dirty="0" smtClean="0">
                <a:latin typeface="华文中宋" pitchFamily="2" charset="-122"/>
              </a:rPr>
              <a:t>的彩色转换</a:t>
            </a:r>
            <a:r>
              <a:rPr lang="zh-CN" altLang="en-US" sz="2400" b="1" dirty="0" smtClean="0"/>
              <a:t>：</a:t>
            </a:r>
            <a:endParaRPr lang="zh-CN" altLang="en-US" sz="2400" b="1" dirty="0"/>
          </a:p>
          <a:p>
            <a:pPr>
              <a:spcBef>
                <a:spcPct val="50000"/>
              </a:spcBef>
            </a:pPr>
            <a:r>
              <a:rPr lang="en-US" altLang="zh-CN" sz="2400" b="1" dirty="0" smtClean="0"/>
              <a:t>     a</a:t>
            </a:r>
            <a:r>
              <a:rPr lang="en-US" altLang="zh-CN" sz="2400" b="1" dirty="0"/>
              <a:t>.</a:t>
            </a:r>
            <a:r>
              <a:rPr lang="zh-CN" altLang="en-US" sz="2400" b="1" dirty="0"/>
              <a:t>当</a:t>
            </a:r>
            <a:r>
              <a:rPr lang="en-US" altLang="zh-CN" sz="2400" b="1" dirty="0"/>
              <a:t>H</a:t>
            </a:r>
            <a:r>
              <a:rPr lang="zh-CN" altLang="en-US" sz="2400" b="1" dirty="0"/>
              <a:t>在                 之间时：</a:t>
            </a:r>
          </a:p>
        </p:txBody>
      </p:sp>
      <p:sp>
        <p:nvSpPr>
          <p:cNvPr id="6151" name="Text Box 3"/>
          <p:cNvSpPr txBox="1">
            <a:spLocks noChangeArrowheads="1"/>
          </p:cNvSpPr>
          <p:nvPr/>
        </p:nvSpPr>
        <p:spPr bwMode="auto">
          <a:xfrm>
            <a:off x="544513" y="40513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/>
              <a:t>b.</a:t>
            </a:r>
            <a:r>
              <a:rPr lang="zh-CN" altLang="en-US" sz="2400" b="1"/>
              <a:t>当</a:t>
            </a:r>
            <a:r>
              <a:rPr lang="en-US" altLang="zh-CN" sz="2400" b="1"/>
              <a:t>H</a:t>
            </a:r>
            <a:r>
              <a:rPr lang="zh-CN" altLang="en-US" sz="2400" b="1"/>
              <a:t>在                       之间时：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1930400" y="1445411"/>
          <a:ext cx="1106488" cy="480227"/>
        </p:xfrm>
        <a:graphic>
          <a:graphicData uri="http://schemas.openxmlformats.org/presentationml/2006/ole">
            <p:oleObj spid="_x0000_s6146" name="Equation" r:id="rId3" imgW="647640" imgH="279360" progId="">
              <p:embed/>
            </p:oleObj>
          </a:graphicData>
        </a:graphic>
      </p:graphicFrame>
      <p:graphicFrame>
        <p:nvGraphicFramePr>
          <p:cNvPr id="6147" name="Object 5"/>
          <p:cNvGraphicFramePr>
            <a:graphicFrameLocks noChangeAspect="1"/>
          </p:cNvGraphicFramePr>
          <p:nvPr/>
        </p:nvGraphicFramePr>
        <p:xfrm>
          <a:off x="2571750" y="1972994"/>
          <a:ext cx="2840759" cy="1933843"/>
        </p:xfrm>
        <a:graphic>
          <a:graphicData uri="http://schemas.openxmlformats.org/presentationml/2006/ole">
            <p:oleObj spid="_x0000_s6147" name="Equation" r:id="rId4" imgW="1562040" imgH="1066680" progId="">
              <p:embed/>
            </p:oleObj>
          </a:graphicData>
        </a:graphic>
      </p:graphicFrame>
      <p:graphicFrame>
        <p:nvGraphicFramePr>
          <p:cNvPr id="6148" name="Object 6"/>
          <p:cNvGraphicFramePr>
            <a:graphicFrameLocks noChangeAspect="1"/>
          </p:cNvGraphicFramePr>
          <p:nvPr/>
        </p:nvGraphicFramePr>
        <p:xfrm>
          <a:off x="1763713" y="3973513"/>
          <a:ext cx="1571625" cy="544512"/>
        </p:xfrm>
        <a:graphic>
          <a:graphicData uri="http://schemas.openxmlformats.org/presentationml/2006/ole">
            <p:oleObj spid="_x0000_s6148" name="Equation" r:id="rId5" imgW="812520" imgH="279360" progId="">
              <p:embed/>
            </p:oleObj>
          </a:graphicData>
        </a:graphic>
      </p:graphicFrame>
      <p:graphicFrame>
        <p:nvGraphicFramePr>
          <p:cNvPr id="6149" name="Object 7"/>
          <p:cNvGraphicFramePr>
            <a:graphicFrameLocks noChangeAspect="1"/>
          </p:cNvGraphicFramePr>
          <p:nvPr/>
        </p:nvGraphicFramePr>
        <p:xfrm>
          <a:off x="2403476" y="4762920"/>
          <a:ext cx="2999798" cy="1834730"/>
        </p:xfrm>
        <a:graphic>
          <a:graphicData uri="http://schemas.openxmlformats.org/presentationml/2006/ole">
            <p:oleObj spid="_x0000_s6149" name="Equation" r:id="rId6" imgW="1739880" imgH="1066680" progId="">
              <p:embed/>
            </p:oleObj>
          </a:graphicData>
        </a:graphic>
      </p:graphicFrame>
      <p:sp>
        <p:nvSpPr>
          <p:cNvPr id="6152" name="Rectangle 2"/>
          <p:cNvSpPr>
            <a:spLocks noChangeArrowheads="1"/>
          </p:cNvSpPr>
          <p:nvPr/>
        </p:nvSpPr>
        <p:spPr bwMode="white">
          <a:xfrm>
            <a:off x="827088" y="188913"/>
            <a:ext cx="7777162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3200" b="1">
                <a:solidFill>
                  <a:srgbClr val="FF3300"/>
                </a:solidFill>
                <a:latin typeface="华文中宋" pitchFamily="2" charset="-122"/>
              </a:rPr>
              <a:t>6.2 </a:t>
            </a:r>
            <a:r>
              <a:rPr lang="zh-CN" altLang="en-US" sz="3200" b="1">
                <a:solidFill>
                  <a:srgbClr val="FF3300"/>
                </a:solidFill>
                <a:latin typeface="华文中宋" pitchFamily="2" charset="-122"/>
              </a:rPr>
              <a:t>彩色模型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611188" y="9556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/>
              <a:t>c.</a:t>
            </a:r>
            <a:r>
              <a:rPr lang="zh-CN" altLang="en-US" sz="2400" b="1"/>
              <a:t>当</a:t>
            </a:r>
            <a:r>
              <a:rPr lang="en-US" altLang="zh-CN" sz="2400" b="1"/>
              <a:t>H</a:t>
            </a:r>
            <a:r>
              <a:rPr lang="zh-CN" altLang="en-US" sz="2400" b="1"/>
              <a:t>在                     之间时：</a:t>
            </a:r>
          </a:p>
        </p:txBody>
      </p:sp>
      <p:graphicFrame>
        <p:nvGraphicFramePr>
          <p:cNvPr id="7170" name="Object 5"/>
          <p:cNvGraphicFramePr>
            <a:graphicFrameLocks noChangeAspect="1"/>
          </p:cNvGraphicFramePr>
          <p:nvPr/>
        </p:nvGraphicFramePr>
        <p:xfrm>
          <a:off x="1763713" y="908050"/>
          <a:ext cx="1568450" cy="544513"/>
        </p:xfrm>
        <a:graphic>
          <a:graphicData uri="http://schemas.openxmlformats.org/presentationml/2006/ole">
            <p:oleObj spid="_x0000_s7170" name="Equation" r:id="rId3" imgW="812520" imgH="279360" progId="">
              <p:embed/>
            </p:oleObj>
          </a:graphicData>
        </a:graphic>
      </p:graphicFrame>
      <p:graphicFrame>
        <p:nvGraphicFramePr>
          <p:cNvPr id="7171" name="Object 6"/>
          <p:cNvGraphicFramePr>
            <a:graphicFrameLocks noChangeAspect="1"/>
          </p:cNvGraphicFramePr>
          <p:nvPr/>
        </p:nvGraphicFramePr>
        <p:xfrm>
          <a:off x="2333193" y="2375477"/>
          <a:ext cx="3328987" cy="2020888"/>
        </p:xfrm>
        <a:graphic>
          <a:graphicData uri="http://schemas.openxmlformats.org/presentationml/2006/ole">
            <p:oleObj spid="_x0000_s7171" name="Equation" r:id="rId4" imgW="1752480" imgH="1066680" progId="">
              <p:embed/>
            </p:oleObj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5591" y="2040948"/>
            <a:ext cx="4105275" cy="300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Rectangle 2"/>
          <p:cNvSpPr>
            <a:spLocks noChangeArrowheads="1"/>
          </p:cNvSpPr>
          <p:nvPr/>
        </p:nvSpPr>
        <p:spPr bwMode="white">
          <a:xfrm>
            <a:off x="827088" y="204788"/>
            <a:ext cx="7777162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3200" b="1">
                <a:solidFill>
                  <a:srgbClr val="FF3300"/>
                </a:solidFill>
                <a:latin typeface="华文中宋" pitchFamily="2" charset="-122"/>
              </a:rPr>
              <a:t>6.2 </a:t>
            </a:r>
            <a:r>
              <a:rPr lang="zh-CN" altLang="en-US" sz="3200" b="1">
                <a:solidFill>
                  <a:srgbClr val="FF3300"/>
                </a:solidFill>
                <a:latin typeface="华文中宋" pitchFamily="2" charset="-122"/>
              </a:rPr>
              <a:t>彩色模型</a:t>
            </a:r>
          </a:p>
        </p:txBody>
      </p:sp>
      <p:sp>
        <p:nvSpPr>
          <p:cNvPr id="45060" name="Rectangle 8"/>
          <p:cNvSpPr>
            <a:spLocks noChangeArrowheads="1"/>
          </p:cNvSpPr>
          <p:nvPr/>
        </p:nvSpPr>
        <p:spPr bwMode="auto">
          <a:xfrm>
            <a:off x="323850" y="908050"/>
            <a:ext cx="84963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n"/>
            </a:pPr>
            <a:r>
              <a:rPr lang="en-US" altLang="zh-CN" sz="2400" b="1" dirty="0">
                <a:latin typeface="华文中宋" pitchFamily="2" charset="-122"/>
              </a:rPr>
              <a:t>RGB</a:t>
            </a:r>
            <a:r>
              <a:rPr lang="zh-CN" altLang="en-US" sz="2400" dirty="0">
                <a:latin typeface="华文中宋" pitchFamily="2" charset="-122"/>
              </a:rPr>
              <a:t>彩色立方体的</a:t>
            </a:r>
            <a:r>
              <a:rPr lang="en-US" altLang="zh-CN" sz="2400" b="1" dirty="0">
                <a:latin typeface="华文中宋" pitchFamily="2" charset="-122"/>
              </a:rPr>
              <a:t>HSI</a:t>
            </a:r>
            <a:r>
              <a:rPr lang="zh-CN" altLang="en-US" sz="2400" dirty="0">
                <a:latin typeface="华文中宋" pitchFamily="2" charset="-122"/>
              </a:rPr>
              <a:t>值</a:t>
            </a:r>
            <a:endParaRPr lang="en-US" altLang="zh-CN" sz="2400" dirty="0"/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endParaRPr lang="en-US" altLang="zh-CN" sz="2000" dirty="0">
              <a:latin typeface="华文中宋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endParaRPr lang="en-US" altLang="zh-CN" sz="2000" dirty="0">
              <a:latin typeface="华文中宋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endParaRPr lang="en-US" altLang="zh-CN" sz="2000" dirty="0">
              <a:latin typeface="华文中宋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endParaRPr lang="en-US" altLang="zh-CN" sz="2000" dirty="0">
              <a:latin typeface="华文中宋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endParaRPr lang="en-US" altLang="zh-CN" sz="2000" dirty="0">
              <a:latin typeface="华文中宋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endParaRPr lang="en-US" altLang="zh-CN" sz="2000" dirty="0">
              <a:latin typeface="华文中宋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endParaRPr lang="en-US" altLang="zh-CN" sz="2000" dirty="0">
              <a:latin typeface="华文中宋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endParaRPr lang="en-US" altLang="zh-CN" sz="2000" dirty="0">
              <a:latin typeface="华文中宋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/>
              <a:t>人眼的视觉特性</a:t>
            </a:r>
          </a:p>
          <a:p>
            <a:pPr lvl="1" eaLnBrk="1" hangingPunct="1"/>
            <a:r>
              <a:rPr lang="zh-CN" altLang="en-US" b="1" dirty="0" smtClean="0"/>
              <a:t>人类可以分辨的</a:t>
            </a:r>
            <a:r>
              <a:rPr lang="zh-CN" altLang="en-US" b="1" dirty="0" smtClean="0">
                <a:solidFill>
                  <a:srgbClr val="0000FF"/>
                </a:solidFill>
              </a:rPr>
              <a:t>灰度级别</a:t>
            </a:r>
            <a:r>
              <a:rPr lang="zh-CN" altLang="en-US" b="1" dirty="0" smtClean="0"/>
              <a:t>只有</a:t>
            </a:r>
            <a:r>
              <a:rPr lang="en-US" altLang="zh-CN" b="1" dirty="0" smtClean="0">
                <a:solidFill>
                  <a:srgbClr val="FF3300"/>
                </a:solidFill>
              </a:rPr>
              <a:t>20</a:t>
            </a:r>
            <a:r>
              <a:rPr lang="zh-CN" altLang="en-US" b="1" dirty="0" smtClean="0">
                <a:solidFill>
                  <a:srgbClr val="FF3300"/>
                </a:solidFill>
              </a:rPr>
              <a:t>－</a:t>
            </a:r>
            <a:r>
              <a:rPr lang="en-US" altLang="zh-CN" b="1" dirty="0" smtClean="0">
                <a:solidFill>
                  <a:srgbClr val="FF3300"/>
                </a:solidFill>
              </a:rPr>
              <a:t>40</a:t>
            </a:r>
            <a:r>
              <a:rPr lang="zh-CN" altLang="en-US" b="1" dirty="0" smtClean="0">
                <a:solidFill>
                  <a:srgbClr val="FF3300"/>
                </a:solidFill>
              </a:rPr>
              <a:t>个</a:t>
            </a:r>
            <a:r>
              <a:rPr lang="zh-CN" altLang="en-US" b="1" dirty="0" smtClean="0"/>
              <a:t>左右</a:t>
            </a:r>
            <a:endParaRPr lang="en-US" altLang="zh-CN" b="1" dirty="0" smtClean="0"/>
          </a:p>
          <a:p>
            <a:pPr lvl="1" eaLnBrk="1" hangingPunct="1"/>
            <a:r>
              <a:rPr lang="zh-CN" altLang="en-US" b="1" dirty="0" smtClean="0"/>
              <a:t>但是人可以分辨出</a:t>
            </a:r>
            <a:r>
              <a:rPr lang="zh-CN" altLang="en-US" b="1" dirty="0" smtClean="0">
                <a:solidFill>
                  <a:srgbClr val="FF3300"/>
                </a:solidFill>
              </a:rPr>
              <a:t>几千种颜色</a:t>
            </a:r>
            <a:r>
              <a:rPr lang="zh-CN" altLang="en-US" b="1" dirty="0" smtClean="0">
                <a:solidFill>
                  <a:srgbClr val="0000FF"/>
                </a:solidFill>
              </a:rPr>
              <a:t>色调和亮度</a:t>
            </a:r>
            <a:endParaRPr lang="zh-CN" altLang="en-US" b="1" dirty="0" smtClean="0"/>
          </a:p>
          <a:p>
            <a:pPr lvl="1" eaLnBrk="1" hangingPunct="1"/>
            <a:endParaRPr lang="zh-CN" altLang="en-US" b="1" dirty="0" smtClean="0"/>
          </a:p>
        </p:txBody>
      </p:sp>
      <p:sp>
        <p:nvSpPr>
          <p:cNvPr id="46083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b="1" smtClean="0"/>
              <a:t>6.3</a:t>
            </a:r>
            <a:r>
              <a:rPr lang="zh-CN" altLang="en-US" b="1" smtClean="0"/>
              <a:t>彩色图像处理基础</a:t>
            </a:r>
          </a:p>
        </p:txBody>
      </p:sp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6468" y="2873375"/>
            <a:ext cx="5200650" cy="398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彩色增强技术</a:t>
            </a:r>
          </a:p>
          <a:p>
            <a:pPr lvl="1" eaLnBrk="1" hangingPunct="1"/>
            <a:r>
              <a:rPr lang="zh-CN" altLang="en-US" b="1" smtClean="0">
                <a:solidFill>
                  <a:srgbClr val="000000"/>
                </a:solidFill>
              </a:rPr>
              <a:t>利用人眼的视觉特性，将</a:t>
            </a:r>
            <a:r>
              <a:rPr lang="zh-CN" altLang="en-US" b="1" smtClean="0">
                <a:solidFill>
                  <a:srgbClr val="FF3300"/>
                </a:solidFill>
              </a:rPr>
              <a:t>灰度图像</a:t>
            </a:r>
            <a:r>
              <a:rPr lang="zh-CN" altLang="en-US" b="1" smtClean="0">
                <a:solidFill>
                  <a:srgbClr val="000000"/>
                </a:solidFill>
              </a:rPr>
              <a:t>变成</a:t>
            </a:r>
            <a:r>
              <a:rPr lang="zh-CN" altLang="en-US" b="1" smtClean="0">
                <a:solidFill>
                  <a:srgbClr val="FF3300"/>
                </a:solidFill>
              </a:rPr>
              <a:t>彩色图像</a:t>
            </a:r>
            <a:r>
              <a:rPr lang="zh-CN" altLang="en-US" b="1" smtClean="0">
                <a:solidFill>
                  <a:srgbClr val="000000"/>
                </a:solidFill>
              </a:rPr>
              <a:t>或</a:t>
            </a:r>
            <a:r>
              <a:rPr lang="zh-CN" altLang="en-US" b="1" smtClean="0">
                <a:solidFill>
                  <a:srgbClr val="FF3300"/>
                </a:solidFill>
              </a:rPr>
              <a:t>改变彩色图像已有彩色的分布</a:t>
            </a:r>
            <a:r>
              <a:rPr lang="zh-CN" altLang="en-US" b="1" smtClean="0">
                <a:solidFill>
                  <a:srgbClr val="000000"/>
                </a:solidFill>
              </a:rPr>
              <a:t>，</a:t>
            </a:r>
            <a:r>
              <a:rPr lang="zh-CN" altLang="en-US" b="1" smtClean="0">
                <a:solidFill>
                  <a:srgbClr val="0000FF"/>
                </a:solidFill>
              </a:rPr>
              <a:t>改善图像的可分辨性</a:t>
            </a:r>
            <a:r>
              <a:rPr lang="zh-CN" altLang="en-US" b="1" smtClean="0">
                <a:solidFill>
                  <a:srgbClr val="000000"/>
                </a:solidFill>
              </a:rPr>
              <a:t>。</a:t>
            </a:r>
          </a:p>
          <a:p>
            <a:pPr lvl="1" eaLnBrk="1" hangingPunct="1"/>
            <a:r>
              <a:rPr lang="zh-CN" altLang="en-US" b="1" smtClean="0">
                <a:solidFill>
                  <a:srgbClr val="000000"/>
                </a:solidFill>
              </a:rPr>
              <a:t>彩色增强方法可分为三类</a:t>
            </a:r>
          </a:p>
          <a:p>
            <a:pPr lvl="2" eaLnBrk="1" hangingPunct="1"/>
            <a:r>
              <a:rPr lang="zh-CN" altLang="en-US" b="1" smtClean="0">
                <a:solidFill>
                  <a:srgbClr val="0000FF"/>
                </a:solidFill>
              </a:rPr>
              <a:t>伪彩色增强</a:t>
            </a:r>
            <a:endParaRPr lang="zh-CN" altLang="en-US" b="1" smtClean="0">
              <a:solidFill>
                <a:srgbClr val="000000"/>
              </a:solidFill>
            </a:endParaRPr>
          </a:p>
          <a:p>
            <a:pPr lvl="2" eaLnBrk="1" hangingPunct="1"/>
            <a:r>
              <a:rPr lang="zh-CN" altLang="en-US" b="1" smtClean="0">
                <a:solidFill>
                  <a:srgbClr val="0000FF"/>
                </a:solidFill>
              </a:rPr>
              <a:t>假彩色增强</a:t>
            </a:r>
          </a:p>
          <a:p>
            <a:pPr lvl="2" eaLnBrk="1" hangingPunct="1"/>
            <a:r>
              <a:rPr lang="zh-CN" altLang="en-US" b="1" smtClean="0">
                <a:solidFill>
                  <a:srgbClr val="0000FF"/>
                </a:solidFill>
              </a:rPr>
              <a:t>全彩色增强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b="1" smtClean="0"/>
              <a:t>6.3</a:t>
            </a:r>
            <a:r>
              <a:rPr lang="zh-CN" altLang="en-US" b="1" smtClean="0"/>
              <a:t>彩色图像处理基础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solidFill>
                  <a:srgbClr val="0066CC"/>
                </a:solidFill>
              </a:rPr>
              <a:t>6.3</a:t>
            </a:r>
            <a:r>
              <a:rPr lang="zh-CN" altLang="en-US" sz="3200" b="1" smtClean="0">
                <a:solidFill>
                  <a:srgbClr val="0066CC"/>
                </a:solidFill>
              </a:rPr>
              <a:t>彩色图像处理基础</a:t>
            </a:r>
          </a:p>
        </p:txBody>
      </p:sp>
      <p:sp>
        <p:nvSpPr>
          <p:cNvPr id="4813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600" b="1" dirty="0" smtClean="0">
                <a:solidFill>
                  <a:srgbClr val="FF3300"/>
                </a:solidFill>
                <a:latin typeface="宋体" pitchFamily="2" charset="-122"/>
                <a:ea typeface="宋体" pitchFamily="2" charset="-122"/>
              </a:rPr>
              <a:t>伪彩色增强</a:t>
            </a:r>
          </a:p>
          <a:p>
            <a:pPr lvl="1" eaLnBrk="1" hangingPunct="1"/>
            <a:r>
              <a:rPr lang="zh-CN" altLang="en-US" sz="2600" b="1" dirty="0" smtClean="0">
                <a:solidFill>
                  <a:schemeClr val="hlink"/>
                </a:solidFill>
                <a:latin typeface="宋体" pitchFamily="2" charset="-122"/>
                <a:ea typeface="宋体" pitchFamily="2" charset="-122"/>
              </a:rPr>
              <a:t>伪彩色增强</a:t>
            </a:r>
            <a:r>
              <a:rPr lang="zh-CN" altLang="en-US" sz="26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是把黑白图像的各个不同灰度级按照</a:t>
            </a:r>
            <a:r>
              <a:rPr lang="zh-CN" altLang="en-US" sz="26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线性</a:t>
            </a:r>
            <a:r>
              <a:rPr lang="zh-CN" altLang="en-US" sz="26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或</a:t>
            </a:r>
            <a:r>
              <a:rPr lang="zh-CN" altLang="en-US" sz="2600" b="1" dirty="0" smtClean="0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非线性</a:t>
            </a:r>
            <a:r>
              <a:rPr lang="zh-CN" altLang="en-US" sz="26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的映射函数变换成不同的彩色，得到一幅彩色图像的技术</a:t>
            </a:r>
            <a:endParaRPr lang="en-US" altLang="zh-CN" sz="2600" b="1" dirty="0" smtClean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pPr lvl="1" eaLnBrk="1" hangingPunct="1"/>
            <a:r>
              <a:rPr lang="zh-CN" altLang="en-US" sz="26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使原图像细节更易辨认，目标更容易识别</a:t>
            </a:r>
          </a:p>
          <a:p>
            <a:pPr lvl="1" eaLnBrk="1" hangingPunct="1"/>
            <a:r>
              <a:rPr lang="zh-CN" altLang="en-US" sz="26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伪彩色增强的方法主要有</a:t>
            </a:r>
            <a:r>
              <a:rPr lang="zh-CN" altLang="en-US" sz="2600" b="1" dirty="0" smtClean="0">
                <a:solidFill>
                  <a:srgbClr val="FF3300"/>
                </a:solidFill>
                <a:latin typeface="宋体" pitchFamily="2" charset="-122"/>
                <a:ea typeface="宋体" pitchFamily="2" charset="-122"/>
              </a:rPr>
              <a:t>亮度分割法、灰度级至彩色变换</a:t>
            </a:r>
            <a:r>
              <a:rPr lang="zh-CN" altLang="en-US" sz="2600" b="1" dirty="0" smtClean="0">
                <a:latin typeface="宋体" pitchFamily="2" charset="-122"/>
                <a:ea typeface="宋体" pitchFamily="2" charset="-122"/>
              </a:rPr>
              <a:t>和</a:t>
            </a:r>
            <a:r>
              <a:rPr lang="zh-CN" altLang="en-US" sz="2600" b="1" dirty="0" smtClean="0">
                <a:solidFill>
                  <a:srgbClr val="FF3300"/>
                </a:solidFill>
                <a:latin typeface="宋体" pitchFamily="2" charset="-122"/>
                <a:ea typeface="宋体" pitchFamily="2" charset="-122"/>
              </a:rPr>
              <a:t>频率域伪彩色增强</a:t>
            </a:r>
            <a:r>
              <a:rPr lang="zh-CN" altLang="en-US" sz="2600" b="1" dirty="0" smtClean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三种</a:t>
            </a:r>
            <a:endParaRPr lang="en-US" altLang="zh-CN" sz="2600" b="1" dirty="0" smtClean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  <a:p>
            <a:pPr lvl="1" eaLnBrk="1" hangingPunct="1">
              <a:buNone/>
            </a:pPr>
            <a:r>
              <a:rPr lang="zh-CN" altLang="en-US" dirty="0" smtClean="0"/>
              <a:t>   </a:t>
            </a:r>
          </a:p>
        </p:txBody>
      </p:sp>
      <p:pic>
        <p:nvPicPr>
          <p:cNvPr id="48132" name="Picture 2"/>
          <p:cNvPicPr>
            <a:picLocks noChangeAspect="1" noChangeArrowheads="1"/>
          </p:cNvPicPr>
          <p:nvPr/>
        </p:nvPicPr>
        <p:blipFill>
          <a:blip r:embed="rId2" cstate="print"/>
          <a:srcRect r="33516" b="60239"/>
          <a:stretch>
            <a:fillRect/>
          </a:stretch>
        </p:blipFill>
        <p:spPr bwMode="auto">
          <a:xfrm>
            <a:off x="706005" y="4722379"/>
            <a:ext cx="345757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2"/>
          <p:cNvPicPr>
            <a:picLocks noChangeAspect="1" noChangeArrowheads="1"/>
          </p:cNvPicPr>
          <p:nvPr/>
        </p:nvPicPr>
        <p:blipFill>
          <a:blip r:embed="rId2" cstate="print"/>
          <a:srcRect t="39761" r="32143" b="20479"/>
          <a:stretch>
            <a:fillRect/>
          </a:stretch>
        </p:blipFill>
        <p:spPr bwMode="auto">
          <a:xfrm>
            <a:off x="5335444" y="4694671"/>
            <a:ext cx="3529013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4" name="AutoShape 8"/>
          <p:cNvSpPr>
            <a:spLocks noChangeArrowheads="1"/>
          </p:cNvSpPr>
          <p:nvPr/>
        </p:nvSpPr>
        <p:spPr bwMode="auto">
          <a:xfrm>
            <a:off x="4217410" y="5287819"/>
            <a:ext cx="1223962" cy="504825"/>
          </a:xfrm>
          <a:prstGeom prst="rightArrow">
            <a:avLst>
              <a:gd name="adj1" fmla="val 50000"/>
              <a:gd name="adj2" fmla="val 6061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395288" y="908050"/>
            <a:ext cx="8424862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zh-CN" altLang="en-US" sz="2400" b="1" dirty="0" smtClean="0">
                <a:solidFill>
                  <a:srgbClr val="FF3300"/>
                </a:solidFill>
                <a:latin typeface="宋体" pitchFamily="2" charset="-122"/>
              </a:rPr>
              <a:t> 亮</a:t>
            </a:r>
            <a:r>
              <a:rPr lang="zh-CN" altLang="en-US" sz="2400" b="1" dirty="0">
                <a:solidFill>
                  <a:srgbClr val="FF3300"/>
                </a:solidFill>
                <a:latin typeface="宋体" pitchFamily="2" charset="-122"/>
              </a:rPr>
              <a:t>度分割法</a:t>
            </a:r>
          </a:p>
          <a:p>
            <a:endParaRPr lang="zh-CN" altLang="en-US" sz="1000" b="1" dirty="0">
              <a:latin typeface="宋体" pitchFamily="2" charset="-122"/>
            </a:endParaRPr>
          </a:p>
          <a:p>
            <a:pPr lvl="1">
              <a:buFont typeface="Wingdings" pitchFamily="2" charset="2"/>
              <a:buChar char="n"/>
            </a:pPr>
            <a:r>
              <a:rPr lang="zh-CN" altLang="en-US" sz="2400" dirty="0">
                <a:latin typeface="宋体" pitchFamily="2" charset="-122"/>
              </a:rPr>
              <a:t>  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亮</a:t>
            </a:r>
            <a:r>
              <a:rPr lang="zh-CN" altLang="en-US" sz="2400" b="1" dirty="0">
                <a:solidFill>
                  <a:srgbClr val="0000FF"/>
                </a:solidFill>
              </a:rPr>
              <a:t>度分割法是把黑白图像的灰度级从</a:t>
            </a:r>
            <a:r>
              <a:rPr lang="en-US" altLang="zh-CN" sz="2400" b="1" dirty="0">
                <a:solidFill>
                  <a:srgbClr val="0000FF"/>
                </a:solidFill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</a:rPr>
              <a:t>（黑）到</a:t>
            </a:r>
            <a:r>
              <a:rPr lang="en-US" altLang="zh-CN" sz="2400" b="1" dirty="0">
                <a:solidFill>
                  <a:srgbClr val="0000FF"/>
                </a:solidFill>
              </a:rPr>
              <a:t>M</a:t>
            </a:r>
            <a:r>
              <a:rPr lang="en-US" altLang="zh-CN" sz="2400" b="1" baseline="-30000" dirty="0">
                <a:solidFill>
                  <a:srgbClr val="0000FF"/>
                </a:solidFill>
              </a:rPr>
              <a:t>0</a:t>
            </a:r>
            <a:r>
              <a:rPr lang="zh-CN" altLang="en-US" sz="2400" b="1" dirty="0">
                <a:solidFill>
                  <a:srgbClr val="0000FF"/>
                </a:solidFill>
              </a:rPr>
              <a:t>（白）分成</a:t>
            </a:r>
            <a:r>
              <a:rPr lang="en-US" altLang="zh-CN" sz="2400" b="1" dirty="0">
                <a:solidFill>
                  <a:srgbClr val="0000FF"/>
                </a:solidFill>
              </a:rPr>
              <a:t>N</a:t>
            </a:r>
            <a:r>
              <a:rPr lang="zh-CN" altLang="en-US" sz="2400" b="1" dirty="0">
                <a:solidFill>
                  <a:srgbClr val="0000FF"/>
                </a:solidFill>
              </a:rPr>
              <a:t>个区间</a:t>
            </a:r>
            <a:r>
              <a:rPr lang="en-US" altLang="zh-CN" sz="2400" b="1" dirty="0">
                <a:solidFill>
                  <a:srgbClr val="0000FF"/>
                </a:solidFill>
              </a:rPr>
              <a:t>I</a:t>
            </a:r>
            <a:r>
              <a:rPr lang="en-US" altLang="zh-CN" sz="2400" b="1" baseline="-30000" dirty="0">
                <a:solidFill>
                  <a:srgbClr val="0000FF"/>
                </a:solidFill>
              </a:rPr>
              <a:t>i</a:t>
            </a:r>
            <a:r>
              <a:rPr lang="en-US" altLang="zh-CN" sz="2400" b="1" dirty="0">
                <a:solidFill>
                  <a:srgbClr val="0000FF"/>
                </a:solidFill>
              </a:rPr>
              <a:t>(</a:t>
            </a:r>
            <a:r>
              <a:rPr lang="en-US" altLang="zh-CN" sz="2400" b="1" dirty="0" err="1">
                <a:solidFill>
                  <a:srgbClr val="0000FF"/>
                </a:solidFill>
              </a:rPr>
              <a:t>i</a:t>
            </a:r>
            <a:r>
              <a:rPr lang="en-US" altLang="zh-CN" sz="2400" b="1" dirty="0">
                <a:solidFill>
                  <a:srgbClr val="0000FF"/>
                </a:solidFill>
              </a:rPr>
              <a:t>=1</a:t>
            </a:r>
            <a:r>
              <a:rPr lang="zh-CN" altLang="en-US" sz="2400" b="1" dirty="0">
                <a:solidFill>
                  <a:srgbClr val="0000FF"/>
                </a:solidFill>
              </a:rPr>
              <a:t>，</a:t>
            </a:r>
            <a:r>
              <a:rPr lang="en-US" altLang="zh-CN" sz="2400" b="1" dirty="0">
                <a:solidFill>
                  <a:srgbClr val="0000FF"/>
                </a:solidFill>
              </a:rPr>
              <a:t>2</a:t>
            </a:r>
            <a:r>
              <a:rPr lang="zh-CN" altLang="en-US" sz="2400" b="1" dirty="0">
                <a:solidFill>
                  <a:srgbClr val="0000FF"/>
                </a:solidFill>
              </a:rPr>
              <a:t>，</a:t>
            </a:r>
            <a:r>
              <a:rPr lang="en-US" altLang="zh-CN" sz="2400" b="1" dirty="0">
                <a:solidFill>
                  <a:srgbClr val="0000FF"/>
                </a:solidFill>
                <a:cs typeface="Times New Roman" pitchFamily="18" charset="0"/>
              </a:rPr>
              <a:t>…</a:t>
            </a:r>
            <a:r>
              <a:rPr lang="zh-CN" altLang="en-US" sz="2400" b="1" dirty="0">
                <a:solidFill>
                  <a:srgbClr val="0000FF"/>
                </a:solidFill>
                <a:cs typeface="Times New Roman" pitchFamily="18" charset="0"/>
              </a:rPr>
              <a:t>，</a:t>
            </a:r>
            <a:r>
              <a:rPr lang="en-US" altLang="zh-CN" sz="2400" b="1" dirty="0">
                <a:solidFill>
                  <a:srgbClr val="0000FF"/>
                </a:solidFill>
              </a:rPr>
              <a:t>N),</a:t>
            </a:r>
            <a:r>
              <a:rPr lang="zh-CN" altLang="en-US" sz="2400" b="1" dirty="0">
                <a:solidFill>
                  <a:srgbClr val="0000FF"/>
                </a:solidFill>
              </a:rPr>
              <a:t>给每个区间</a:t>
            </a:r>
            <a:r>
              <a:rPr lang="en-US" altLang="zh-CN" sz="2400" b="1" dirty="0">
                <a:solidFill>
                  <a:srgbClr val="0000FF"/>
                </a:solidFill>
              </a:rPr>
              <a:t>I</a:t>
            </a:r>
            <a:r>
              <a:rPr lang="en-US" altLang="zh-CN" sz="2400" b="1" baseline="-30000" dirty="0">
                <a:solidFill>
                  <a:srgbClr val="0000FF"/>
                </a:solidFill>
              </a:rPr>
              <a:t>i</a:t>
            </a:r>
            <a:r>
              <a:rPr lang="zh-CN" altLang="en-US" sz="2400" b="1" dirty="0">
                <a:solidFill>
                  <a:srgbClr val="0000FF"/>
                </a:solidFill>
              </a:rPr>
              <a:t>指定一种彩色</a:t>
            </a:r>
            <a:r>
              <a:rPr lang="en-US" altLang="zh-CN" sz="2400" b="1" dirty="0" err="1">
                <a:solidFill>
                  <a:srgbClr val="0000FF"/>
                </a:solidFill>
              </a:rPr>
              <a:t>C</a:t>
            </a:r>
            <a:r>
              <a:rPr lang="en-US" altLang="zh-CN" sz="2400" b="1" baseline="-30000" dirty="0" err="1">
                <a:solidFill>
                  <a:srgbClr val="0000FF"/>
                </a:solidFill>
              </a:rPr>
              <a:t>i</a:t>
            </a:r>
            <a:r>
              <a:rPr lang="zh-CN" altLang="en-US" sz="2400" b="1" dirty="0">
                <a:solidFill>
                  <a:srgbClr val="0000FF"/>
                </a:solidFill>
              </a:rPr>
              <a:t>，这样，便可以把一幅灰度图像变成一幅伪彩色图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像</a:t>
            </a:r>
            <a:endParaRPr lang="en-US" altLang="zh-CN" sz="2400" b="1" dirty="0" smtClean="0">
              <a:solidFill>
                <a:srgbClr val="0000FF"/>
              </a:solidFill>
            </a:endParaRPr>
          </a:p>
          <a:p>
            <a:pPr lvl="1">
              <a:buFont typeface="Wingdings" pitchFamily="2" charset="2"/>
              <a:buChar char="n"/>
            </a:pPr>
            <a:r>
              <a:rPr lang="zh-CN" altLang="en-US" sz="2400" b="1" dirty="0" smtClean="0">
                <a:solidFill>
                  <a:srgbClr val="0000FF"/>
                </a:solidFill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</a:rPr>
              <a:t>该方法比较简单、直观。缺点是变换出的彩色数目有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限</a:t>
            </a:r>
            <a:r>
              <a:rPr lang="zh-CN" altLang="en-US" sz="2400" b="1" dirty="0" smtClean="0"/>
              <a:t>  </a:t>
            </a:r>
            <a:endParaRPr lang="zh-CN" altLang="en-US" sz="2400" b="1" dirty="0"/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2314221" y="3205018"/>
          <a:ext cx="5272731" cy="3329709"/>
        </p:xfrm>
        <a:graphic>
          <a:graphicData uri="http://schemas.openxmlformats.org/presentationml/2006/ole">
            <p:oleObj spid="_x0000_s8194" name="位图图像" r:id="rId3" imgW="2066667" imgH="1305107" progId="PBrush">
              <p:embed/>
            </p:oleObj>
          </a:graphicData>
        </a:graphic>
      </p:graphicFrame>
      <p:sp>
        <p:nvSpPr>
          <p:cNvPr id="8196" name="Rectangle 5"/>
          <p:cNvSpPr>
            <a:spLocks noChangeArrowheads="1"/>
          </p:cNvSpPr>
          <p:nvPr/>
        </p:nvSpPr>
        <p:spPr bwMode="white">
          <a:xfrm>
            <a:off x="827088" y="133350"/>
            <a:ext cx="7777162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3200" b="1">
                <a:solidFill>
                  <a:srgbClr val="0066CC"/>
                </a:solidFill>
              </a:rPr>
              <a:t>6.3.1</a:t>
            </a:r>
            <a:r>
              <a:rPr lang="zh-CN" altLang="en-US" sz="3200" b="1">
                <a:solidFill>
                  <a:srgbClr val="0066CC"/>
                </a:solidFill>
              </a:rPr>
              <a:t>伪彩色图像增强方法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ChangeArrowheads="1"/>
          </p:cNvSpPr>
          <p:nvPr/>
        </p:nvSpPr>
        <p:spPr bwMode="auto">
          <a:xfrm>
            <a:off x="360795" y="1065068"/>
            <a:ext cx="792480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zh-CN" altLang="en-US" sz="2400" b="1" dirty="0" smtClean="0">
                <a:solidFill>
                  <a:srgbClr val="FF3300"/>
                </a:solidFill>
                <a:latin typeface="宋体" pitchFamily="2" charset="-122"/>
              </a:rPr>
              <a:t>空</a:t>
            </a:r>
            <a:r>
              <a:rPr lang="zh-CN" altLang="en-US" sz="2400" b="1" dirty="0">
                <a:solidFill>
                  <a:srgbClr val="FF3300"/>
                </a:solidFill>
                <a:latin typeface="宋体" pitchFamily="2" charset="-122"/>
              </a:rPr>
              <a:t>间域灰度级</a:t>
            </a:r>
            <a:r>
              <a:rPr lang="en-US" altLang="zh-CN" sz="2400" b="1" dirty="0">
                <a:solidFill>
                  <a:srgbClr val="FF3300"/>
                </a:solidFill>
                <a:latin typeface="宋体" pitchFamily="2" charset="-122"/>
              </a:rPr>
              <a:t>-</a:t>
            </a:r>
            <a:r>
              <a:rPr lang="zh-CN" altLang="en-US" sz="2400" b="1" dirty="0">
                <a:solidFill>
                  <a:srgbClr val="FF3300"/>
                </a:solidFill>
                <a:latin typeface="宋体" pitchFamily="2" charset="-122"/>
              </a:rPr>
              <a:t>彩色变换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n"/>
            </a:pPr>
            <a:r>
              <a:rPr lang="zh-CN" altLang="en-US" sz="2000" b="1" dirty="0" smtClean="0">
                <a:solidFill>
                  <a:srgbClr val="0000FF"/>
                </a:solidFill>
              </a:rPr>
              <a:t>根</a:t>
            </a:r>
            <a:r>
              <a:rPr lang="zh-CN" altLang="en-US" sz="2000" b="1" dirty="0">
                <a:solidFill>
                  <a:srgbClr val="0000FF"/>
                </a:solidFill>
              </a:rPr>
              <a:t>据色度学原理，将原图像</a:t>
            </a:r>
            <a:r>
              <a:rPr lang="en-US" altLang="zh-CN" sz="2000" b="1" dirty="0">
                <a:solidFill>
                  <a:srgbClr val="0000FF"/>
                </a:solidFill>
              </a:rPr>
              <a:t>f(</a:t>
            </a:r>
            <a:r>
              <a:rPr lang="en-US" altLang="zh-CN" sz="2000" b="1" dirty="0" err="1">
                <a:solidFill>
                  <a:srgbClr val="0000FF"/>
                </a:solidFill>
              </a:rPr>
              <a:t>x,y</a:t>
            </a:r>
            <a:r>
              <a:rPr lang="en-US" altLang="zh-CN" sz="2000" b="1" dirty="0">
                <a:solidFill>
                  <a:srgbClr val="0000FF"/>
                </a:solidFill>
              </a:rPr>
              <a:t>)</a:t>
            </a:r>
            <a:r>
              <a:rPr lang="zh-CN" altLang="en-US" sz="2000" b="1" dirty="0">
                <a:solidFill>
                  <a:srgbClr val="0000FF"/>
                </a:solidFill>
              </a:rPr>
              <a:t>的灰度范围分段，经过红、绿、蓝三种不同变换</a:t>
            </a:r>
            <a:r>
              <a:rPr lang="en-US" altLang="zh-CN" sz="2000" b="1" dirty="0">
                <a:solidFill>
                  <a:srgbClr val="0000FF"/>
                </a:solidFill>
              </a:rPr>
              <a:t>T</a:t>
            </a:r>
            <a:r>
              <a:rPr lang="en-US" altLang="zh-CN" sz="2000" b="1" baseline="-30000" dirty="0">
                <a:solidFill>
                  <a:srgbClr val="0000FF"/>
                </a:solidFill>
              </a:rPr>
              <a:t>R</a:t>
            </a:r>
            <a:r>
              <a:rPr lang="en-US" altLang="zh-CN" sz="2000" b="1" dirty="0">
                <a:solidFill>
                  <a:srgbClr val="0000FF"/>
                </a:solidFill>
              </a:rPr>
              <a:t>(•)</a:t>
            </a:r>
            <a:r>
              <a:rPr lang="zh-CN" altLang="en-US" sz="2000" b="1" dirty="0">
                <a:solidFill>
                  <a:srgbClr val="0000FF"/>
                </a:solidFill>
              </a:rPr>
              <a:t>、</a:t>
            </a:r>
            <a:r>
              <a:rPr lang="en-US" altLang="zh-CN" sz="2000" b="1" dirty="0">
                <a:solidFill>
                  <a:srgbClr val="0000FF"/>
                </a:solidFill>
              </a:rPr>
              <a:t>T</a:t>
            </a:r>
            <a:r>
              <a:rPr lang="en-US" altLang="zh-CN" sz="2000" b="1" baseline="-30000" dirty="0">
                <a:solidFill>
                  <a:srgbClr val="0000FF"/>
                </a:solidFill>
              </a:rPr>
              <a:t>G</a:t>
            </a:r>
            <a:r>
              <a:rPr lang="en-US" altLang="zh-CN" sz="2000" b="1" dirty="0">
                <a:solidFill>
                  <a:srgbClr val="0000FF"/>
                </a:solidFill>
              </a:rPr>
              <a:t>(•)</a:t>
            </a:r>
            <a:r>
              <a:rPr lang="zh-CN" altLang="en-US" sz="2000" b="1" dirty="0">
                <a:solidFill>
                  <a:srgbClr val="0000FF"/>
                </a:solidFill>
              </a:rPr>
              <a:t>和</a:t>
            </a:r>
            <a:r>
              <a:rPr lang="en-US" altLang="zh-CN" sz="2000" b="1" dirty="0">
                <a:solidFill>
                  <a:srgbClr val="0000FF"/>
                </a:solidFill>
              </a:rPr>
              <a:t>T</a:t>
            </a:r>
            <a:r>
              <a:rPr lang="en-US" altLang="zh-CN" sz="2000" b="1" baseline="-30000" dirty="0">
                <a:solidFill>
                  <a:srgbClr val="0000FF"/>
                </a:solidFill>
              </a:rPr>
              <a:t>B</a:t>
            </a:r>
            <a:r>
              <a:rPr lang="en-US" altLang="zh-CN" sz="2000" b="1" dirty="0">
                <a:solidFill>
                  <a:srgbClr val="0000FF"/>
                </a:solidFill>
              </a:rPr>
              <a:t>(•)</a:t>
            </a:r>
            <a:r>
              <a:rPr lang="zh-CN" altLang="en-US" sz="2000" b="1" dirty="0">
                <a:solidFill>
                  <a:srgbClr val="0000FF"/>
                </a:solidFill>
              </a:rPr>
              <a:t>，变成三基色分量</a:t>
            </a:r>
            <a:r>
              <a:rPr lang="en-US" altLang="zh-CN" sz="2000" b="1" dirty="0">
                <a:solidFill>
                  <a:srgbClr val="0000FF"/>
                </a:solidFill>
              </a:rPr>
              <a:t>I</a:t>
            </a:r>
            <a:r>
              <a:rPr lang="en-US" altLang="zh-CN" sz="2000" b="1" baseline="-30000" dirty="0">
                <a:solidFill>
                  <a:srgbClr val="0000FF"/>
                </a:solidFill>
              </a:rPr>
              <a:t>R</a:t>
            </a:r>
            <a:r>
              <a:rPr lang="en-US" altLang="zh-CN" sz="2000" b="1" dirty="0">
                <a:solidFill>
                  <a:srgbClr val="0000FF"/>
                </a:solidFill>
              </a:rPr>
              <a:t>(</a:t>
            </a:r>
            <a:r>
              <a:rPr lang="en-US" altLang="zh-CN" sz="2000" b="1" dirty="0" err="1">
                <a:solidFill>
                  <a:srgbClr val="0000FF"/>
                </a:solidFill>
              </a:rPr>
              <a:t>x,y</a:t>
            </a:r>
            <a:r>
              <a:rPr lang="en-US" altLang="zh-CN" sz="2000" b="1" dirty="0">
                <a:solidFill>
                  <a:srgbClr val="0000FF"/>
                </a:solidFill>
              </a:rPr>
              <a:t>)</a:t>
            </a:r>
            <a:r>
              <a:rPr lang="zh-CN" altLang="en-US" sz="2000" b="1" dirty="0">
                <a:solidFill>
                  <a:srgbClr val="0000FF"/>
                </a:solidFill>
              </a:rPr>
              <a:t>、</a:t>
            </a:r>
            <a:r>
              <a:rPr lang="en-US" altLang="zh-CN" sz="2000" b="1" dirty="0">
                <a:solidFill>
                  <a:srgbClr val="0000FF"/>
                </a:solidFill>
              </a:rPr>
              <a:t>I</a:t>
            </a:r>
            <a:r>
              <a:rPr lang="en-US" altLang="zh-CN" sz="2000" b="1" baseline="-30000" dirty="0">
                <a:solidFill>
                  <a:srgbClr val="0000FF"/>
                </a:solidFill>
              </a:rPr>
              <a:t>G</a:t>
            </a:r>
            <a:r>
              <a:rPr lang="en-US" altLang="zh-CN" sz="2000" b="1" dirty="0">
                <a:solidFill>
                  <a:srgbClr val="0000FF"/>
                </a:solidFill>
              </a:rPr>
              <a:t>(</a:t>
            </a:r>
            <a:r>
              <a:rPr lang="en-US" altLang="zh-CN" sz="2000" b="1" dirty="0" err="1">
                <a:solidFill>
                  <a:srgbClr val="0000FF"/>
                </a:solidFill>
              </a:rPr>
              <a:t>x,y</a:t>
            </a:r>
            <a:r>
              <a:rPr lang="en-US" altLang="zh-CN" sz="2000" b="1" dirty="0">
                <a:solidFill>
                  <a:srgbClr val="0000FF"/>
                </a:solidFill>
              </a:rPr>
              <a:t>)</a:t>
            </a:r>
            <a:r>
              <a:rPr lang="zh-CN" altLang="en-US" sz="2000" b="1" dirty="0">
                <a:solidFill>
                  <a:srgbClr val="0000FF"/>
                </a:solidFill>
              </a:rPr>
              <a:t>、</a:t>
            </a:r>
            <a:r>
              <a:rPr lang="en-US" altLang="zh-CN" sz="2000" b="1" dirty="0">
                <a:solidFill>
                  <a:srgbClr val="0000FF"/>
                </a:solidFill>
              </a:rPr>
              <a:t>I</a:t>
            </a:r>
            <a:r>
              <a:rPr lang="en-US" altLang="zh-CN" sz="2000" b="1" baseline="-30000" dirty="0">
                <a:solidFill>
                  <a:srgbClr val="0000FF"/>
                </a:solidFill>
              </a:rPr>
              <a:t>B</a:t>
            </a:r>
            <a:r>
              <a:rPr lang="en-US" altLang="zh-CN" sz="2000" b="1" dirty="0">
                <a:solidFill>
                  <a:srgbClr val="0000FF"/>
                </a:solidFill>
              </a:rPr>
              <a:t>(</a:t>
            </a:r>
            <a:r>
              <a:rPr lang="en-US" altLang="zh-CN" sz="2000" b="1" dirty="0" err="1">
                <a:solidFill>
                  <a:srgbClr val="0000FF"/>
                </a:solidFill>
              </a:rPr>
              <a:t>x,y</a:t>
            </a:r>
            <a:r>
              <a:rPr lang="en-US" altLang="zh-CN" sz="2000" b="1" dirty="0">
                <a:solidFill>
                  <a:srgbClr val="0000FF"/>
                </a:solidFill>
              </a:rPr>
              <a:t>)</a:t>
            </a:r>
            <a:r>
              <a:rPr lang="zh-CN" altLang="en-US" sz="2000" b="1" dirty="0">
                <a:solidFill>
                  <a:srgbClr val="0000FF"/>
                </a:solidFill>
              </a:rPr>
              <a:t>，然后用它们分别去控制彩色显示器的红、绿、蓝电子枪，便可以在彩色显示器的屏幕上合成一幅彩色图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像</a:t>
            </a:r>
            <a:r>
              <a:rPr lang="zh-CN" altLang="en-US" sz="2000" dirty="0" smtClean="0">
                <a:solidFill>
                  <a:srgbClr val="0000FF"/>
                </a:solidFill>
                <a:latin typeface="宋体" pitchFamily="2" charset="-122"/>
              </a:rPr>
              <a:t> 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itchFamily="2" charset="-122"/>
              </a:rPr>
              <a:t> </a:t>
            </a:r>
            <a:endParaRPr lang="zh-CN" altLang="en-US" sz="2000" b="1" dirty="0">
              <a:solidFill>
                <a:srgbClr val="0000FF"/>
              </a:solidFill>
              <a:latin typeface="宋体" pitchFamily="2" charset="-122"/>
            </a:endParaRPr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white">
          <a:xfrm>
            <a:off x="827088" y="133350"/>
            <a:ext cx="7777162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3200" b="1">
                <a:solidFill>
                  <a:srgbClr val="0066CC"/>
                </a:solidFill>
              </a:rPr>
              <a:t>6.3.1</a:t>
            </a:r>
            <a:r>
              <a:rPr lang="zh-CN" altLang="en-US" sz="3200" b="1">
                <a:solidFill>
                  <a:srgbClr val="0066CC"/>
                </a:solidFill>
              </a:rPr>
              <a:t>伪彩色图像增强方法</a:t>
            </a:r>
          </a:p>
        </p:txBody>
      </p:sp>
      <p:graphicFrame>
        <p:nvGraphicFramePr>
          <p:cNvPr id="9218" name="Object 8"/>
          <p:cNvGraphicFramePr>
            <a:graphicFrameLocks noChangeAspect="1"/>
          </p:cNvGraphicFramePr>
          <p:nvPr/>
        </p:nvGraphicFramePr>
        <p:xfrm>
          <a:off x="1310842" y="3327545"/>
          <a:ext cx="6048375" cy="2241550"/>
        </p:xfrm>
        <a:graphic>
          <a:graphicData uri="http://schemas.openxmlformats.org/presentationml/2006/ole">
            <p:oleObj spid="_x0000_s9218" name="Microsoft Drawing" r:id="rId3" imgW="3151080" imgH="1168560" progId="">
              <p:embed/>
            </p:oleObj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ChangeArrowheads="1"/>
          </p:cNvSpPr>
          <p:nvPr/>
        </p:nvSpPr>
        <p:spPr bwMode="auto">
          <a:xfrm>
            <a:off x="323849" y="942109"/>
            <a:ext cx="8552295" cy="327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>
                <a:srgbClr val="FF3300"/>
              </a:buClr>
              <a:buFont typeface="Wingdings" pitchFamily="2" charset="2"/>
              <a:buChar char="n"/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itchFamily="2" charset="-122"/>
              </a:rPr>
              <a:t>频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率域伪彩色增强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n"/>
            </a:pPr>
            <a:r>
              <a:rPr lang="zh-CN" altLang="en-US" sz="2200" b="1" dirty="0">
                <a:solidFill>
                  <a:schemeClr val="hlink"/>
                </a:solidFill>
                <a:latin typeface="宋体" pitchFamily="2" charset="-122"/>
              </a:rPr>
              <a:t>频率域伪彩色增强的方法是：</a:t>
            </a:r>
          </a:p>
          <a:p>
            <a:pPr lvl="2">
              <a:spcBef>
                <a:spcPct val="50000"/>
              </a:spcBef>
              <a:buFont typeface="Wingdings" pitchFamily="2" charset="2"/>
              <a:buChar char="ü"/>
            </a:pPr>
            <a:r>
              <a:rPr lang="zh-CN" altLang="en-US" sz="2000" b="1" dirty="0">
                <a:solidFill>
                  <a:srgbClr val="0000FF"/>
                </a:solidFill>
                <a:latin typeface="宋体" pitchFamily="2" charset="-122"/>
              </a:rPr>
              <a:t>把黑白图像经傅立叶变换到频率域，在频率域内用</a:t>
            </a:r>
            <a:r>
              <a:rPr lang="zh-CN" altLang="en-US" sz="2000" b="1" dirty="0">
                <a:solidFill>
                  <a:srgbClr val="FF0000"/>
                </a:solidFill>
                <a:latin typeface="宋体" pitchFamily="2" charset="-122"/>
              </a:rPr>
              <a:t>三个不同传递特性的滤波器</a:t>
            </a:r>
            <a:r>
              <a:rPr lang="zh-CN" altLang="en-US" sz="2000" b="1" dirty="0">
                <a:solidFill>
                  <a:srgbClr val="0000FF"/>
                </a:solidFill>
                <a:latin typeface="宋体" pitchFamily="2" charset="-122"/>
              </a:rPr>
              <a:t>分离成三个独立分量；</a:t>
            </a:r>
          </a:p>
          <a:p>
            <a:pPr lvl="2">
              <a:spcBef>
                <a:spcPct val="50000"/>
              </a:spcBef>
              <a:buFont typeface="Wingdings" pitchFamily="2" charset="2"/>
              <a:buChar char="ü"/>
            </a:pPr>
            <a:r>
              <a:rPr lang="zh-CN" altLang="en-US" sz="2000" b="1" dirty="0">
                <a:solidFill>
                  <a:srgbClr val="0000FF"/>
                </a:solidFill>
                <a:latin typeface="宋体" pitchFamily="2" charset="-122"/>
              </a:rPr>
              <a:t>然后对它们进行逆傅立叶变换，便得到三幅代表不同频率分量的单色图像，接着对这三幅图像作进一步的处理（</a:t>
            </a:r>
            <a:r>
              <a:rPr lang="zh-CN" altLang="en-US" sz="2000" b="1" dirty="0">
                <a:solidFill>
                  <a:srgbClr val="FF0000"/>
                </a:solidFill>
                <a:latin typeface="宋体" pitchFamily="2" charset="-122"/>
              </a:rPr>
              <a:t>如直方图均衡化</a:t>
            </a:r>
            <a:r>
              <a:rPr lang="zh-CN" altLang="en-US" sz="2000" b="1" dirty="0">
                <a:solidFill>
                  <a:srgbClr val="0000FF"/>
                </a:solidFill>
                <a:latin typeface="宋体" pitchFamily="2" charset="-122"/>
              </a:rPr>
              <a:t>）</a:t>
            </a:r>
          </a:p>
          <a:p>
            <a:pPr lvl="2">
              <a:spcBef>
                <a:spcPct val="50000"/>
              </a:spcBef>
              <a:buFont typeface="Wingdings" pitchFamily="2" charset="2"/>
              <a:buChar char="ü"/>
            </a:pPr>
            <a:r>
              <a:rPr lang="zh-CN" altLang="en-US" sz="2000" b="1" dirty="0">
                <a:solidFill>
                  <a:srgbClr val="0000FF"/>
                </a:solidFill>
                <a:latin typeface="宋体" pitchFamily="2" charset="-122"/>
              </a:rPr>
              <a:t>最后将它们作为三基色分量分别加到彩色显示器的红、绿、蓝显示通道，得到一幅彩色图像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itchFamily="2" charset="-122"/>
              </a:rPr>
              <a:t>。</a:t>
            </a:r>
            <a:endParaRPr lang="zh-CN" altLang="en-US" sz="2000" dirty="0">
              <a:solidFill>
                <a:srgbClr val="0000FF"/>
              </a:solidFill>
              <a:latin typeface="宋体" pitchFamily="2" charset="-122"/>
            </a:endParaRPr>
          </a:p>
        </p:txBody>
      </p:sp>
      <p:graphicFrame>
        <p:nvGraphicFramePr>
          <p:cNvPr id="10242" name="Object 4"/>
          <p:cNvGraphicFramePr>
            <a:graphicFrameLocks noChangeAspect="1"/>
          </p:cNvGraphicFramePr>
          <p:nvPr/>
        </p:nvGraphicFramePr>
        <p:xfrm>
          <a:off x="783360" y="4468812"/>
          <a:ext cx="7848600" cy="2389188"/>
        </p:xfrm>
        <a:graphic>
          <a:graphicData uri="http://schemas.openxmlformats.org/presentationml/2006/ole">
            <p:oleObj spid="_x0000_s10242" r:id="rId3" imgW="4942880" imgH="1504983" progId="PBrush">
              <p:embed/>
            </p:oleObj>
          </a:graphicData>
        </a:graphic>
      </p:graphicFrame>
      <p:sp>
        <p:nvSpPr>
          <p:cNvPr id="10244" name="Rectangle 5"/>
          <p:cNvSpPr>
            <a:spLocks noChangeArrowheads="1"/>
          </p:cNvSpPr>
          <p:nvPr/>
        </p:nvSpPr>
        <p:spPr bwMode="white">
          <a:xfrm>
            <a:off x="827088" y="133350"/>
            <a:ext cx="7777162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3200" b="1">
                <a:solidFill>
                  <a:srgbClr val="0066CC"/>
                </a:solidFill>
              </a:rPr>
              <a:t>6.3.1</a:t>
            </a:r>
            <a:r>
              <a:rPr lang="zh-CN" altLang="en-US" sz="3200" b="1">
                <a:solidFill>
                  <a:srgbClr val="0066CC"/>
                </a:solidFill>
              </a:rPr>
              <a:t>伪彩色图像增强方法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>
                <a:latin typeface="华文中宋" pitchFamily="2" charset="-122"/>
              </a:rPr>
              <a:t>6.1 </a:t>
            </a:r>
            <a:r>
              <a:rPr lang="zh-CN" altLang="en-US" sz="2800" smtClean="0">
                <a:latin typeface="华文中宋" pitchFamily="2" charset="-122"/>
              </a:rPr>
              <a:t>彩色基础</a:t>
            </a:r>
          </a:p>
        </p:txBody>
      </p:sp>
      <p:pic>
        <p:nvPicPr>
          <p:cNvPr id="25603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95288" y="1412875"/>
            <a:ext cx="8337550" cy="3313113"/>
          </a:xfrm>
        </p:spPr>
      </p:pic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827088" y="5229225"/>
            <a:ext cx="77771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CC00CC"/>
                </a:solidFill>
                <a:latin typeface="华文新魏" pitchFamily="2" charset="-122"/>
                <a:ea typeface="华文新魏" pitchFamily="2" charset="-122"/>
              </a:rPr>
              <a:t>描述彩色光源的</a:t>
            </a:r>
            <a:r>
              <a:rPr lang="en-US" altLang="zh-CN" sz="2400">
                <a:solidFill>
                  <a:srgbClr val="CC00CC"/>
                </a:solidFill>
                <a:latin typeface="华文新魏" pitchFamily="2" charset="-122"/>
                <a:ea typeface="华文新魏" pitchFamily="2" charset="-122"/>
              </a:rPr>
              <a:t>3</a:t>
            </a:r>
            <a:r>
              <a:rPr lang="zh-CN" altLang="en-US" sz="2400">
                <a:solidFill>
                  <a:srgbClr val="CC00CC"/>
                </a:solidFill>
                <a:latin typeface="华文新魏" pitchFamily="2" charset="-122"/>
                <a:ea typeface="华文新魏" pitchFamily="2" charset="-122"/>
              </a:rPr>
              <a:t>个基本量 </a:t>
            </a:r>
            <a:r>
              <a:rPr lang="en-US" altLang="zh-CN" sz="2400">
                <a:solidFill>
                  <a:srgbClr val="CC00CC"/>
                </a:solidFill>
                <a:latin typeface="华文新魏" pitchFamily="2" charset="-122"/>
                <a:ea typeface="华文新魏" pitchFamily="2" charset="-122"/>
              </a:rPr>
              <a:t>: </a:t>
            </a:r>
            <a:r>
              <a:rPr lang="zh-CN" altLang="en-US" sz="2400">
                <a:solidFill>
                  <a:srgbClr val="CC00CC"/>
                </a:solidFill>
                <a:latin typeface="华文新魏" pitchFamily="2" charset="-122"/>
                <a:ea typeface="华文新魏" pitchFamily="2" charset="-122"/>
              </a:rPr>
              <a:t>辐射率    光强   亮度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4"/>
          <p:cNvSpPr txBox="1">
            <a:spLocks noChangeArrowheads="1"/>
          </p:cNvSpPr>
          <p:nvPr/>
        </p:nvSpPr>
        <p:spPr bwMode="auto">
          <a:xfrm>
            <a:off x="250825" y="836613"/>
            <a:ext cx="3960813" cy="457200"/>
          </a:xfrm>
          <a:prstGeom prst="rect">
            <a:avLst/>
          </a:prstGeom>
          <a:noFill/>
          <a:ln w="25400">
            <a:noFill/>
            <a:miter lim="800000"/>
            <a:headEnd/>
            <a:tailEnd type="none" w="sm" len="lg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n"/>
            </a:pPr>
            <a:r>
              <a:rPr lang="zh-CN" altLang="en-US" sz="2400" b="1">
                <a:latin typeface="华文中宋" pitchFamily="2" charset="-122"/>
              </a:rPr>
              <a:t>亮度分层</a:t>
            </a:r>
            <a:r>
              <a:rPr lang="zh-CN" altLang="en-US" sz="2400" b="1">
                <a:solidFill>
                  <a:srgbClr val="FF3300"/>
                </a:solidFill>
                <a:latin typeface="华文中宋" pitchFamily="2" charset="-122"/>
              </a:rPr>
              <a:t>实例－</a:t>
            </a:r>
            <a:r>
              <a:rPr lang="en-US" altLang="zh-CN" sz="2400" b="1">
                <a:solidFill>
                  <a:srgbClr val="FF3300"/>
                </a:solidFill>
                <a:latin typeface="华文中宋" pitchFamily="2" charset="-122"/>
              </a:rPr>
              <a:t>1</a:t>
            </a:r>
          </a:p>
        </p:txBody>
      </p:sp>
      <p:pic>
        <p:nvPicPr>
          <p:cNvPr id="4915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413" y="1268413"/>
            <a:ext cx="3816350" cy="249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6" name="Rectangle 2"/>
          <p:cNvSpPr>
            <a:spLocks noChangeArrowheads="1"/>
          </p:cNvSpPr>
          <p:nvPr/>
        </p:nvSpPr>
        <p:spPr bwMode="white">
          <a:xfrm>
            <a:off x="827088" y="133350"/>
            <a:ext cx="7777162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3200" b="1">
                <a:solidFill>
                  <a:srgbClr val="0066CC"/>
                </a:solidFill>
              </a:rPr>
              <a:t>6.3.1</a:t>
            </a:r>
            <a:r>
              <a:rPr lang="zh-CN" altLang="en-US" sz="3200">
                <a:latin typeface="华文中宋" pitchFamily="2" charset="-122"/>
              </a:rPr>
              <a:t>伪彩色图像处理</a:t>
            </a:r>
          </a:p>
        </p:txBody>
      </p:sp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3" cstate="print"/>
          <a:srcRect l="38304" b="50453"/>
          <a:stretch>
            <a:fillRect/>
          </a:stretch>
        </p:blipFill>
        <p:spPr bwMode="auto">
          <a:xfrm>
            <a:off x="1692275" y="4221163"/>
            <a:ext cx="2581275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5"/>
          <p:cNvPicPr>
            <a:picLocks noChangeAspect="1" noChangeArrowheads="1"/>
          </p:cNvPicPr>
          <p:nvPr/>
        </p:nvPicPr>
        <p:blipFill>
          <a:blip r:embed="rId3" cstate="print"/>
          <a:srcRect l="38304" t="49547"/>
          <a:stretch>
            <a:fillRect/>
          </a:stretch>
        </p:blipFill>
        <p:spPr bwMode="auto">
          <a:xfrm>
            <a:off x="4356100" y="4221163"/>
            <a:ext cx="2520950" cy="214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9" name="Text Box 4"/>
          <p:cNvSpPr txBox="1">
            <a:spLocks noChangeArrowheads="1"/>
          </p:cNvSpPr>
          <p:nvPr/>
        </p:nvSpPr>
        <p:spPr bwMode="auto">
          <a:xfrm>
            <a:off x="250825" y="3716338"/>
            <a:ext cx="3960813" cy="457200"/>
          </a:xfrm>
          <a:prstGeom prst="rect">
            <a:avLst/>
          </a:prstGeom>
          <a:noFill/>
          <a:ln w="25400">
            <a:noFill/>
            <a:miter lim="800000"/>
            <a:headEnd/>
            <a:tailEnd type="none" w="sm" len="lg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n"/>
            </a:pPr>
            <a:r>
              <a:rPr lang="zh-CN" altLang="en-US" sz="2400" b="1"/>
              <a:t>亮</a:t>
            </a:r>
            <a:r>
              <a:rPr lang="zh-CN" altLang="en-US" sz="2400" b="1">
                <a:latin typeface="华文中宋" pitchFamily="2" charset="-122"/>
              </a:rPr>
              <a:t>度分层</a:t>
            </a:r>
            <a:r>
              <a:rPr lang="zh-CN" altLang="en-US" sz="2400" b="1">
                <a:solidFill>
                  <a:srgbClr val="FF3300"/>
                </a:solidFill>
                <a:latin typeface="华文中宋" pitchFamily="2" charset="-122"/>
              </a:rPr>
              <a:t>实例－</a:t>
            </a:r>
            <a:r>
              <a:rPr lang="en-US" altLang="zh-CN" sz="2400" b="1">
                <a:solidFill>
                  <a:srgbClr val="FF3300"/>
                </a:solidFill>
                <a:latin typeface="华文中宋" pitchFamily="2" charset="-122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2275" y="1344613"/>
            <a:ext cx="6640513" cy="551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Text Box 9"/>
          <p:cNvSpPr txBox="1">
            <a:spLocks noChangeArrowheads="1"/>
          </p:cNvSpPr>
          <p:nvPr/>
        </p:nvSpPr>
        <p:spPr bwMode="auto">
          <a:xfrm>
            <a:off x="107950" y="836613"/>
            <a:ext cx="8821738" cy="4572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 type="none" w="sm" len="lg"/>
          </a:ln>
        </p:spPr>
        <p:txBody>
          <a:bodyPr>
            <a:spAutoFit/>
          </a:bodyPr>
          <a:lstStyle/>
          <a:p>
            <a:pPr marL="363538" indent="-261938" algn="just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CC00CC"/>
                </a:solidFill>
                <a:latin typeface="华文中宋" pitchFamily="2" charset="-122"/>
              </a:rPr>
              <a:t>月平均</a:t>
            </a:r>
            <a:r>
              <a:rPr lang="zh-CN" altLang="en-US" sz="2400" b="1">
                <a:solidFill>
                  <a:srgbClr val="FF0000"/>
                </a:solidFill>
                <a:latin typeface="华文中宋" pitchFamily="2" charset="-122"/>
              </a:rPr>
              <a:t>降雨量</a:t>
            </a:r>
            <a:r>
              <a:rPr lang="zh-CN" altLang="en-US" sz="2400" b="1">
                <a:solidFill>
                  <a:srgbClr val="CC00CC"/>
                </a:solidFill>
                <a:latin typeface="华文中宋" pitchFamily="2" charset="-122"/>
              </a:rPr>
              <a:t>数据</a:t>
            </a:r>
            <a:endParaRPr lang="zh-CN" altLang="en-US" sz="2400" b="1">
              <a:solidFill>
                <a:srgbClr val="FF0000"/>
              </a:solidFill>
              <a:latin typeface="华文中宋" pitchFamily="2" charset="-122"/>
            </a:endParaRPr>
          </a:p>
        </p:txBody>
      </p:sp>
      <p:sp>
        <p:nvSpPr>
          <p:cNvPr id="50180" name="Rectangle 2"/>
          <p:cNvSpPr>
            <a:spLocks noChangeArrowheads="1"/>
          </p:cNvSpPr>
          <p:nvPr/>
        </p:nvSpPr>
        <p:spPr bwMode="white">
          <a:xfrm>
            <a:off x="827088" y="133350"/>
            <a:ext cx="7777162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3200" b="1">
                <a:solidFill>
                  <a:srgbClr val="0066CC"/>
                </a:solidFill>
              </a:rPr>
              <a:t>6.3.1</a:t>
            </a:r>
            <a:r>
              <a:rPr lang="zh-CN" altLang="en-US" sz="3200">
                <a:latin typeface="华文中宋" pitchFamily="2" charset="-122"/>
              </a:rPr>
              <a:t>伪彩色图像处理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800" b="1" smtClean="0">
                <a:solidFill>
                  <a:srgbClr val="0066CC"/>
                </a:solidFill>
              </a:rPr>
              <a:t>6.3.1</a:t>
            </a:r>
            <a:r>
              <a:rPr lang="zh-CN" altLang="en-US" sz="3200" smtClean="0">
                <a:latin typeface="华文中宋" pitchFamily="2" charset="-122"/>
              </a:rPr>
              <a:t>伪彩色图像处理</a:t>
            </a:r>
          </a:p>
        </p:txBody>
      </p:sp>
      <p:sp>
        <p:nvSpPr>
          <p:cNvPr id="51203" name="Rectangle 6"/>
          <p:cNvSpPr>
            <a:spLocks noChangeArrowheads="1"/>
          </p:cNvSpPr>
          <p:nvPr/>
        </p:nvSpPr>
        <p:spPr bwMode="auto">
          <a:xfrm>
            <a:off x="0" y="5516563"/>
            <a:ext cx="882015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61938" indent="-261938">
              <a:lnSpc>
                <a:spcPct val="125000"/>
              </a:lnSpc>
              <a:spcBef>
                <a:spcPct val="25000"/>
              </a:spcBef>
              <a:buClr>
                <a:schemeClr val="bg2"/>
              </a:buClr>
              <a:buSzPct val="65000"/>
              <a:buFont typeface="Wingdings" pitchFamily="2" charset="2"/>
              <a:buNone/>
            </a:pPr>
            <a:r>
              <a:rPr lang="en-US" altLang="zh-CN" sz="2400" b="1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         </a:t>
            </a:r>
            <a:endParaRPr lang="zh-CN" altLang="en-US"/>
          </a:p>
        </p:txBody>
      </p:sp>
      <p:pic>
        <p:nvPicPr>
          <p:cNvPr id="5120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75" y="1700213"/>
            <a:ext cx="6192838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5" name="Text Box 9"/>
          <p:cNvSpPr txBox="1">
            <a:spLocks noChangeArrowheads="1"/>
          </p:cNvSpPr>
          <p:nvPr/>
        </p:nvSpPr>
        <p:spPr bwMode="auto">
          <a:xfrm>
            <a:off x="107950" y="836613"/>
            <a:ext cx="8821738" cy="4572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 type="none" w="sm" len="lg"/>
          </a:ln>
        </p:spPr>
        <p:txBody>
          <a:bodyPr>
            <a:spAutoFit/>
          </a:bodyPr>
          <a:lstStyle/>
          <a:p>
            <a:pPr marL="363538" indent="-261938" algn="just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CC00CC"/>
                </a:solidFill>
                <a:latin typeface="华文中宋" pitchFamily="2" charset="-122"/>
              </a:rPr>
              <a:t>气象预报</a:t>
            </a:r>
            <a:endParaRPr lang="zh-CN" altLang="en-US" sz="2400" b="1">
              <a:solidFill>
                <a:srgbClr val="FF0000"/>
              </a:solidFill>
              <a:latin typeface="华文中宋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323850" y="836613"/>
            <a:ext cx="8820150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61938" indent="-261938">
              <a:buFont typeface="Wingdings" pitchFamily="2" charset="2"/>
              <a:buChar char="n"/>
            </a:pPr>
            <a:r>
              <a:rPr lang="zh-CN" altLang="en-US" sz="2800" b="1" dirty="0">
                <a:solidFill>
                  <a:srgbClr val="FF0000"/>
                </a:solidFill>
                <a:latin typeface="宋体" pitchFamily="2" charset="-122"/>
              </a:rPr>
              <a:t>假彩色增强</a:t>
            </a:r>
          </a:p>
          <a:p>
            <a:pPr marL="261938" indent="-261938">
              <a:buFont typeface="Wingdings" pitchFamily="2" charset="2"/>
              <a:buNone/>
            </a:pPr>
            <a:endParaRPr lang="zh-CN" altLang="en-US" sz="1000" b="1" dirty="0">
              <a:latin typeface="宋体" pitchFamily="2" charset="-122"/>
            </a:endParaRPr>
          </a:p>
          <a:p>
            <a:pPr marL="812800" lvl="1" indent="-355600">
              <a:buClr>
                <a:srgbClr val="FF3300"/>
              </a:buClr>
              <a:buFont typeface="Wingdings" pitchFamily="2" charset="2"/>
              <a:buChar char="p"/>
            </a:pPr>
            <a:r>
              <a:rPr lang="zh-CN" altLang="en-US" sz="2000" b="1" dirty="0">
                <a:solidFill>
                  <a:srgbClr val="0000FF"/>
                </a:solidFill>
                <a:latin typeface="宋体" pitchFamily="2" charset="-122"/>
              </a:rPr>
              <a:t>假彩色增强是对一幅</a:t>
            </a:r>
            <a:r>
              <a:rPr lang="zh-CN" altLang="en-US" sz="2000" b="1" dirty="0">
                <a:solidFill>
                  <a:srgbClr val="00B050"/>
                </a:solidFill>
                <a:latin typeface="宋体" pitchFamily="2" charset="-122"/>
              </a:rPr>
              <a:t>自然彩色图像</a:t>
            </a:r>
            <a:r>
              <a:rPr lang="zh-CN" altLang="en-US" sz="2000" b="1" dirty="0">
                <a:solidFill>
                  <a:srgbClr val="0000FF"/>
                </a:solidFill>
                <a:latin typeface="宋体" pitchFamily="2" charset="-122"/>
              </a:rPr>
              <a:t>或同一景物的多光谱图像，通过映射函数变换成新的三基色分量，彩色合成使感兴趣目标呈现出与原图像中不同的、奇异的彩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itchFamily="2" charset="-122"/>
              </a:rPr>
              <a:t>色</a:t>
            </a:r>
            <a:endParaRPr lang="zh-CN" altLang="en-US" sz="2000" b="1" dirty="0">
              <a:solidFill>
                <a:srgbClr val="0000FF"/>
              </a:solidFill>
              <a:latin typeface="宋体" pitchFamily="2" charset="-122"/>
            </a:endParaRPr>
          </a:p>
          <a:p>
            <a:pPr marL="812800" lvl="1" indent="-355600">
              <a:buClr>
                <a:srgbClr val="FF3300"/>
              </a:buClr>
              <a:buFont typeface="Wingdings" pitchFamily="2" charset="2"/>
              <a:buChar char="p"/>
            </a:pPr>
            <a:r>
              <a:rPr lang="zh-CN" altLang="en-US" sz="2000" b="1" dirty="0">
                <a:solidFill>
                  <a:srgbClr val="0000FF"/>
                </a:solidFill>
                <a:latin typeface="宋体" pitchFamily="2" charset="-122"/>
              </a:rPr>
              <a:t>假彩色增强目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itchFamily="2" charset="-122"/>
              </a:rPr>
              <a:t>的</a:t>
            </a:r>
            <a:endParaRPr lang="en-US" altLang="zh-CN" sz="2000" b="1" dirty="0" smtClean="0">
              <a:solidFill>
                <a:srgbClr val="0000FF"/>
              </a:solidFill>
              <a:latin typeface="宋体" pitchFamily="2" charset="-122"/>
            </a:endParaRPr>
          </a:p>
          <a:p>
            <a:pPr marL="1270000" lvl="2" indent="-355600">
              <a:buClr>
                <a:srgbClr val="FF3300"/>
              </a:buClr>
              <a:buFont typeface="Wingdings" pitchFamily="2" charset="2"/>
              <a:buChar char="p"/>
            </a:pPr>
            <a:r>
              <a:rPr lang="zh-CN" altLang="en-US" b="1" dirty="0" smtClean="0">
                <a:solidFill>
                  <a:srgbClr val="000000"/>
                </a:solidFill>
                <a:latin typeface="宋体" pitchFamily="2" charset="-122"/>
              </a:rPr>
              <a:t>一</a:t>
            </a:r>
            <a:r>
              <a:rPr lang="zh-CN" altLang="en-US" b="1" dirty="0">
                <a:solidFill>
                  <a:srgbClr val="000000"/>
                </a:solidFill>
                <a:latin typeface="宋体" pitchFamily="2" charset="-122"/>
              </a:rPr>
              <a:t>是使感兴趣的目标呈现奇异的彩色或置于奇特的彩色环境中，从而</a:t>
            </a:r>
            <a:r>
              <a:rPr lang="zh-CN" altLang="en-US" b="1" dirty="0">
                <a:solidFill>
                  <a:srgbClr val="FF3300"/>
                </a:solidFill>
                <a:latin typeface="宋体" pitchFamily="2" charset="-122"/>
              </a:rPr>
              <a:t>更引人注</a:t>
            </a:r>
            <a:r>
              <a:rPr lang="zh-CN" altLang="en-US" b="1" dirty="0" smtClean="0">
                <a:solidFill>
                  <a:srgbClr val="FF3300"/>
                </a:solidFill>
                <a:latin typeface="宋体" pitchFamily="2" charset="-122"/>
              </a:rPr>
              <a:t>目</a:t>
            </a:r>
            <a:endParaRPr lang="en-US" altLang="zh-CN" b="1" dirty="0" smtClean="0">
              <a:solidFill>
                <a:srgbClr val="000000"/>
              </a:solidFill>
              <a:latin typeface="宋体" pitchFamily="2" charset="-122"/>
            </a:endParaRPr>
          </a:p>
          <a:p>
            <a:pPr marL="1270000" lvl="2" indent="-355600">
              <a:buClr>
                <a:srgbClr val="FF3300"/>
              </a:buClr>
              <a:buFont typeface="Wingdings" pitchFamily="2" charset="2"/>
              <a:buChar char="p"/>
            </a:pPr>
            <a:r>
              <a:rPr lang="zh-CN" altLang="en-US" b="1" dirty="0" smtClean="0">
                <a:solidFill>
                  <a:srgbClr val="000000"/>
                </a:solidFill>
                <a:latin typeface="宋体" pitchFamily="2" charset="-122"/>
              </a:rPr>
              <a:t>一</a:t>
            </a:r>
            <a:r>
              <a:rPr lang="zh-CN" altLang="en-US" b="1" dirty="0">
                <a:solidFill>
                  <a:srgbClr val="000000"/>
                </a:solidFill>
                <a:latin typeface="宋体" pitchFamily="2" charset="-122"/>
              </a:rPr>
              <a:t>是使景物呈现出与人眼色觉相匹配的颜色，</a:t>
            </a:r>
            <a:r>
              <a:rPr lang="zh-CN" altLang="en-US" b="1" dirty="0">
                <a:solidFill>
                  <a:srgbClr val="FF3300"/>
                </a:solidFill>
                <a:latin typeface="宋体" pitchFamily="2" charset="-122"/>
              </a:rPr>
              <a:t>以提高对目标的分辨</a:t>
            </a:r>
            <a:r>
              <a:rPr lang="zh-CN" altLang="en-US" b="1" dirty="0" smtClean="0">
                <a:solidFill>
                  <a:srgbClr val="FF3300"/>
                </a:solidFill>
                <a:latin typeface="宋体" pitchFamily="2" charset="-122"/>
              </a:rPr>
              <a:t>力</a:t>
            </a:r>
            <a:endParaRPr lang="zh-CN" altLang="en-US" b="1" dirty="0">
              <a:solidFill>
                <a:srgbClr val="000000"/>
              </a:solidFill>
              <a:latin typeface="宋体" pitchFamily="2" charset="-122"/>
            </a:endParaRPr>
          </a:p>
          <a:p>
            <a:pPr marL="812800" lvl="1" indent="-355600">
              <a:buFont typeface="Wingdings" pitchFamily="2" charset="2"/>
              <a:buChar char="p"/>
            </a:pPr>
            <a:r>
              <a:rPr lang="zh-CN" altLang="en-US" sz="2000" b="1" dirty="0">
                <a:solidFill>
                  <a:srgbClr val="0000FF"/>
                </a:solidFill>
                <a:latin typeface="宋体" pitchFamily="2" charset="-122"/>
              </a:rPr>
              <a:t>多光谱图像的假彩色增强可表示为</a:t>
            </a:r>
          </a:p>
          <a:p>
            <a:pPr marL="261938" indent="-261938"/>
            <a:endParaRPr lang="zh-CN" altLang="en-US" sz="2400" dirty="0">
              <a:latin typeface="宋体" pitchFamily="2" charset="-122"/>
            </a:endParaRPr>
          </a:p>
          <a:p>
            <a:pPr marL="261938" indent="-261938"/>
            <a:endParaRPr lang="zh-CN" altLang="en-US" sz="2400" dirty="0">
              <a:latin typeface="宋体" pitchFamily="2" charset="-122"/>
            </a:endParaRPr>
          </a:p>
          <a:p>
            <a:pPr marL="261938" indent="-261938"/>
            <a:endParaRPr lang="zh-CN" altLang="en-US" sz="2400" dirty="0">
              <a:latin typeface="宋体" pitchFamily="2" charset="-122"/>
            </a:endParaRPr>
          </a:p>
          <a:p>
            <a:pPr marL="261938" indent="-261938"/>
            <a:endParaRPr lang="zh-CN" altLang="en-US" sz="2400" dirty="0">
              <a:latin typeface="宋体" pitchFamily="2" charset="-122"/>
            </a:endParaRPr>
          </a:p>
          <a:p>
            <a:pPr marL="261938" indent="-261938"/>
            <a:endParaRPr lang="zh-CN" altLang="en-US" sz="2400" dirty="0">
              <a:latin typeface="宋体" pitchFamily="2" charset="-122"/>
            </a:endParaRPr>
          </a:p>
          <a:p>
            <a:pPr marL="261938" indent="-261938">
              <a:buFont typeface="Wingdings" pitchFamily="2" charset="2"/>
              <a:buChar char="u"/>
            </a:pPr>
            <a:r>
              <a:rPr lang="zh-CN" altLang="en-US" sz="2400" dirty="0">
                <a:latin typeface="宋体" pitchFamily="2" charset="-122"/>
              </a:rPr>
              <a:t> 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itchFamily="2" charset="-122"/>
              </a:rPr>
              <a:t>将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可见光与非可见光波段结合起来，通过假彩色处理，就能获得更丰富的信息，便于对物体识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itchFamily="2" charset="-122"/>
              </a:rPr>
              <a:t>别</a:t>
            </a:r>
            <a:endParaRPr lang="zh-CN" altLang="en-US" sz="2400" b="1" dirty="0">
              <a:solidFill>
                <a:srgbClr val="000000"/>
              </a:solidFill>
              <a:latin typeface="宋体" pitchFamily="2" charset="-122"/>
            </a:endParaRPr>
          </a:p>
        </p:txBody>
      </p:sp>
      <p:graphicFrame>
        <p:nvGraphicFramePr>
          <p:cNvPr id="11266" name="Object 3"/>
          <p:cNvGraphicFramePr>
            <a:graphicFrameLocks noChangeAspect="1"/>
          </p:cNvGraphicFramePr>
          <p:nvPr/>
        </p:nvGraphicFramePr>
        <p:xfrm>
          <a:off x="1772949" y="3857481"/>
          <a:ext cx="6248400" cy="1752600"/>
        </p:xfrm>
        <a:graphic>
          <a:graphicData uri="http://schemas.openxmlformats.org/presentationml/2006/ole">
            <p:oleObj spid="_x0000_s11266" r:id="rId3" imgW="3251200" imgH="711200" progId="Equation.3">
              <p:embed/>
            </p:oleObj>
          </a:graphicData>
        </a:graphic>
      </p:graphicFrame>
      <p:sp>
        <p:nvSpPr>
          <p:cNvPr id="11268" name="Rectangle 4"/>
          <p:cNvSpPr>
            <a:spLocks noChangeArrowheads="1"/>
          </p:cNvSpPr>
          <p:nvPr/>
        </p:nvSpPr>
        <p:spPr bwMode="white">
          <a:xfrm>
            <a:off x="827088" y="133350"/>
            <a:ext cx="7777162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3200" b="1">
                <a:solidFill>
                  <a:srgbClr val="0066CC"/>
                </a:solidFill>
              </a:rPr>
              <a:t>6.3.2</a:t>
            </a:r>
            <a:r>
              <a:rPr lang="zh-CN" altLang="en-US" sz="3200" b="1">
                <a:solidFill>
                  <a:srgbClr val="0066CC"/>
                </a:solidFill>
              </a:rPr>
              <a:t>假彩色图像增强方法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4"/>
          <p:cNvSpPr txBox="1">
            <a:spLocks noChangeArrowheads="1"/>
          </p:cNvSpPr>
          <p:nvPr/>
        </p:nvSpPr>
        <p:spPr bwMode="auto">
          <a:xfrm>
            <a:off x="792163" y="260350"/>
            <a:ext cx="6443662" cy="579438"/>
          </a:xfrm>
          <a:prstGeom prst="rect">
            <a:avLst/>
          </a:prstGeom>
          <a:noFill/>
          <a:ln w="25400">
            <a:noFill/>
            <a:miter lim="800000"/>
            <a:headEnd/>
            <a:tailEnd type="none" w="sm" len="lg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0066CC"/>
                </a:solidFill>
              </a:rPr>
              <a:t>6.3.2</a:t>
            </a:r>
            <a:r>
              <a:rPr lang="zh-CN" altLang="en-US" sz="3200" b="1">
                <a:solidFill>
                  <a:srgbClr val="0066CC"/>
                </a:solidFill>
              </a:rPr>
              <a:t>多光谱图像合成为伪彩色图像</a:t>
            </a:r>
          </a:p>
        </p:txBody>
      </p:sp>
      <p:sp>
        <p:nvSpPr>
          <p:cNvPr id="52227" name="Rectangle 4"/>
          <p:cNvSpPr>
            <a:spLocks noChangeArrowheads="1"/>
          </p:cNvSpPr>
          <p:nvPr/>
        </p:nvSpPr>
        <p:spPr bwMode="auto">
          <a:xfrm>
            <a:off x="323850" y="908050"/>
            <a:ext cx="84963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2400" b="1">
                <a:latin typeface="华文中宋" pitchFamily="2" charset="-122"/>
              </a:rPr>
              <a:t>华盛顿地区遥感的</a:t>
            </a:r>
            <a:r>
              <a:rPr lang="zh-CN" altLang="en-US" sz="2400" b="1">
                <a:solidFill>
                  <a:srgbClr val="FF3300"/>
                </a:solidFill>
                <a:latin typeface="华文中宋" pitchFamily="2" charset="-122"/>
              </a:rPr>
              <a:t>多光谱图像</a:t>
            </a:r>
            <a:endParaRPr lang="zh-CN" altLang="en-US" sz="2400">
              <a:solidFill>
                <a:srgbClr val="FF3300"/>
              </a:solidFill>
              <a:latin typeface="华文中宋" pitchFamily="2" charset="-122"/>
            </a:endParaRPr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4791" y="1638734"/>
            <a:ext cx="3414713" cy="509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ext Box 24"/>
          <p:cNvSpPr txBox="1">
            <a:spLocks noChangeArrowheads="1"/>
          </p:cNvSpPr>
          <p:nvPr/>
        </p:nvSpPr>
        <p:spPr bwMode="auto">
          <a:xfrm>
            <a:off x="2916238" y="1989138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/>
              <a:t>蓝</a:t>
            </a:r>
          </a:p>
        </p:txBody>
      </p:sp>
      <p:sp>
        <p:nvSpPr>
          <p:cNvPr id="52230" name="Text Box 25"/>
          <p:cNvSpPr txBox="1">
            <a:spLocks noChangeArrowheads="1"/>
          </p:cNvSpPr>
          <p:nvPr/>
        </p:nvSpPr>
        <p:spPr bwMode="auto">
          <a:xfrm>
            <a:off x="6948488" y="1844675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/>
              <a:t>绿</a:t>
            </a:r>
          </a:p>
        </p:txBody>
      </p:sp>
      <p:sp>
        <p:nvSpPr>
          <p:cNvPr id="52231" name="Text Box 26"/>
          <p:cNvSpPr txBox="1">
            <a:spLocks noChangeArrowheads="1"/>
          </p:cNvSpPr>
          <p:nvPr/>
        </p:nvSpPr>
        <p:spPr bwMode="auto">
          <a:xfrm>
            <a:off x="2843213" y="3789363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/>
              <a:t>红</a:t>
            </a:r>
          </a:p>
        </p:txBody>
      </p:sp>
      <p:sp>
        <p:nvSpPr>
          <p:cNvPr id="52232" name="Text Box 27"/>
          <p:cNvSpPr txBox="1">
            <a:spLocks noChangeArrowheads="1"/>
          </p:cNvSpPr>
          <p:nvPr/>
        </p:nvSpPr>
        <p:spPr bwMode="auto">
          <a:xfrm>
            <a:off x="7019925" y="3860800"/>
            <a:ext cx="86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/>
              <a:t>近红外</a:t>
            </a:r>
          </a:p>
        </p:txBody>
      </p:sp>
      <p:sp>
        <p:nvSpPr>
          <p:cNvPr id="52233" name="Text Box 28"/>
          <p:cNvSpPr txBox="1">
            <a:spLocks noChangeArrowheads="1"/>
          </p:cNvSpPr>
          <p:nvPr/>
        </p:nvSpPr>
        <p:spPr bwMode="auto">
          <a:xfrm>
            <a:off x="2268538" y="5734050"/>
            <a:ext cx="1136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RGB</a:t>
            </a:r>
            <a:r>
              <a:rPr lang="zh-CN" altLang="en-US"/>
              <a:t>合成</a:t>
            </a:r>
          </a:p>
        </p:txBody>
      </p:sp>
      <p:sp>
        <p:nvSpPr>
          <p:cNvPr id="52234" name="Text Box 29"/>
          <p:cNvSpPr txBox="1">
            <a:spLocks noChangeArrowheads="1"/>
          </p:cNvSpPr>
          <p:nvPr/>
        </p:nvSpPr>
        <p:spPr bwMode="auto">
          <a:xfrm>
            <a:off x="6948488" y="5589588"/>
            <a:ext cx="1657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/>
              <a:t>近红外</a:t>
            </a:r>
            <a:r>
              <a:rPr lang="en-US" altLang="zh-CN"/>
              <a:t>GB</a:t>
            </a:r>
            <a:r>
              <a:rPr lang="zh-CN" altLang="en-US"/>
              <a:t>合成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>
                <a:latin typeface="华文中宋" pitchFamily="2" charset="-122"/>
              </a:rPr>
              <a:t>6.4 </a:t>
            </a:r>
            <a:r>
              <a:rPr lang="zh-CN" altLang="en-US" sz="3200" smtClean="0">
                <a:latin typeface="华文中宋" pitchFamily="2" charset="-122"/>
              </a:rPr>
              <a:t>全彩色图像处理</a:t>
            </a:r>
          </a:p>
        </p:txBody>
      </p:sp>
      <p:sp>
        <p:nvSpPr>
          <p:cNvPr id="532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016000"/>
            <a:ext cx="8137525" cy="4429125"/>
          </a:xfrm>
        </p:spPr>
        <p:txBody>
          <a:bodyPr/>
          <a:lstStyle/>
          <a:p>
            <a:pPr algn="just" eaLnBrk="1" hangingPunct="1">
              <a:buClrTx/>
            </a:pPr>
            <a:r>
              <a:rPr lang="zh-CN" altLang="en-US" sz="2600" b="1" dirty="0" smtClean="0">
                <a:solidFill>
                  <a:srgbClr val="FF0000"/>
                </a:solidFill>
              </a:rPr>
              <a:t>全彩色图像处理是对真正的彩色图像进行滤波、直方图均衡、压缩等处理</a:t>
            </a:r>
            <a:endParaRPr lang="zh-CN" altLang="en-US" sz="2600" b="1" dirty="0" smtClean="0"/>
          </a:p>
          <a:p>
            <a:pPr eaLnBrk="1" hangingPunct="1">
              <a:lnSpc>
                <a:spcPct val="90000"/>
              </a:lnSpc>
            </a:pPr>
            <a:r>
              <a:rPr lang="zh-CN" altLang="en-US" sz="2600" b="1" dirty="0" smtClean="0">
                <a:solidFill>
                  <a:srgbClr val="FF0000"/>
                </a:solidFill>
                <a:ea typeface="宋体" pitchFamily="2" charset="-122"/>
              </a:rPr>
              <a:t>全彩色图像处理研究分为两大类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ea typeface="宋体" pitchFamily="2" charset="-122"/>
              </a:rPr>
              <a:t>各彩色分量独立处理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b="1" dirty="0" smtClean="0">
                <a:ea typeface="宋体" pitchFamily="2" charset="-122"/>
              </a:rPr>
              <a:t>分别处理每一分量图像，然后从分别处理过的分量图像形成合成彩色图像</a:t>
            </a:r>
            <a:r>
              <a:rPr lang="zh-CN" altLang="en-US" b="1" dirty="0" smtClean="0">
                <a:solidFill>
                  <a:srgbClr val="000066"/>
                </a:solidFill>
                <a:ea typeface="宋体" pitchFamily="2" charset="-122"/>
              </a:rPr>
              <a:t>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ea typeface="宋体" pitchFamily="2" charset="-122"/>
              </a:rPr>
              <a:t>基于彩色向量的综合处理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b="1" dirty="0" smtClean="0">
                <a:ea typeface="宋体" pitchFamily="2" charset="-122"/>
              </a:rPr>
              <a:t>直接对彩色像素进行处理</a:t>
            </a:r>
            <a:endParaRPr lang="en-US" altLang="zh-CN" sz="2000" b="1" dirty="0" smtClean="0">
              <a:ea typeface="宋体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b="1" dirty="0" smtClean="0"/>
              <a:t>因为全彩色图像至少有</a:t>
            </a:r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个分量，彩色像素实际上是一个向量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600" b="1" dirty="0" smtClean="0">
                <a:solidFill>
                  <a:srgbClr val="FF0000"/>
                </a:solidFill>
              </a:rPr>
              <a:t>为了使每一彩色分量单独处理和基于向量的处理等效，必须满足两个条件</a:t>
            </a:r>
            <a:endParaRPr lang="zh-CN" altLang="en-US" sz="2400" b="1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</a:rPr>
              <a:t>处理必须对向量和标量都可用，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b="1" dirty="0" smtClean="0">
                <a:solidFill>
                  <a:srgbClr val="0000FF"/>
                </a:solidFill>
              </a:rPr>
              <a:t>对向量每一分量的操作对于其他分量必须是独立的</a:t>
            </a:r>
            <a:r>
              <a:rPr lang="zh-CN" altLang="en-US" sz="2000" dirty="0" smtClean="0">
                <a:solidFill>
                  <a:srgbClr val="0000FF"/>
                </a:solidFill>
              </a:rPr>
              <a:t> </a:t>
            </a:r>
            <a:endParaRPr lang="zh-CN" altLang="en-IE" sz="2000" dirty="0" smtClean="0">
              <a:solidFill>
                <a:srgbClr val="0000FF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zh-CN" altLang="en-US" b="1" dirty="0" smtClean="0">
              <a:solidFill>
                <a:srgbClr val="000066"/>
              </a:solidFill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800" b="1" smtClean="0">
                <a:latin typeface="华文中宋" pitchFamily="2" charset="-122"/>
              </a:rPr>
              <a:t>6.4 </a:t>
            </a:r>
            <a:r>
              <a:rPr lang="zh-CN" altLang="en-US" sz="2800" b="1" smtClean="0">
                <a:latin typeface="华文中宋" pitchFamily="2" charset="-122"/>
              </a:rPr>
              <a:t>彩色变换</a:t>
            </a:r>
          </a:p>
        </p:txBody>
      </p:sp>
      <p:graphicFrame>
        <p:nvGraphicFramePr>
          <p:cNvPr id="12290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238520" y="1532948"/>
          <a:ext cx="3213100" cy="598488"/>
        </p:xfrm>
        <a:graphic>
          <a:graphicData uri="http://schemas.openxmlformats.org/presentationml/2006/ole">
            <p:oleObj spid="_x0000_s12290" name="公式" r:id="rId3" imgW="1244520" imgH="203040" progId="Equation.3">
              <p:embed/>
            </p:oleObj>
          </a:graphicData>
        </a:graphic>
      </p:graphicFrame>
      <p:sp>
        <p:nvSpPr>
          <p:cNvPr id="12293" name="Text Box 6"/>
          <p:cNvSpPr txBox="1">
            <a:spLocks noChangeArrowheads="1"/>
          </p:cNvSpPr>
          <p:nvPr/>
        </p:nvSpPr>
        <p:spPr bwMode="auto">
          <a:xfrm>
            <a:off x="1187450" y="2781300"/>
            <a:ext cx="49895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dirty="0"/>
              <a:t>对于</a:t>
            </a:r>
            <a:r>
              <a:rPr lang="zh-CN" altLang="en-US" sz="2400" b="1" dirty="0">
                <a:solidFill>
                  <a:srgbClr val="FF3300"/>
                </a:solidFill>
              </a:rPr>
              <a:t>彩色</a:t>
            </a:r>
            <a:r>
              <a:rPr lang="zh-CN" altLang="en-US" sz="2400" b="1" dirty="0"/>
              <a:t>：</a:t>
            </a:r>
          </a:p>
        </p:txBody>
      </p:sp>
      <p:graphicFrame>
        <p:nvGraphicFramePr>
          <p:cNvPr id="12291" name="Object 7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341563" y="3800475"/>
          <a:ext cx="4427537" cy="538163"/>
        </p:xfrm>
        <a:graphic>
          <a:graphicData uri="http://schemas.openxmlformats.org/presentationml/2006/ole">
            <p:oleObj spid="_x0000_s12291" name="公式" r:id="rId4" imgW="2145960" imgH="228600" progId="Equation.3">
              <p:embed/>
            </p:oleObj>
          </a:graphicData>
        </a:graphic>
      </p:graphicFrame>
      <p:sp>
        <p:nvSpPr>
          <p:cNvPr id="12294" name="Text Box 9"/>
          <p:cNvSpPr txBox="1">
            <a:spLocks noChangeArrowheads="1"/>
          </p:cNvSpPr>
          <p:nvPr/>
        </p:nvSpPr>
        <p:spPr bwMode="auto">
          <a:xfrm>
            <a:off x="1331913" y="4941888"/>
            <a:ext cx="343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/>
              <a:t>针对不同模型  </a:t>
            </a:r>
            <a:r>
              <a:rPr lang="en-US" altLang="zh-CN" sz="2400" i="1"/>
              <a:t>n</a:t>
            </a:r>
            <a:r>
              <a:rPr lang="zh-CN" altLang="en-US" sz="2400"/>
              <a:t>＝</a:t>
            </a:r>
            <a:r>
              <a:rPr lang="en-US" altLang="zh-CN" sz="2400"/>
              <a:t>3 </a:t>
            </a:r>
            <a:r>
              <a:rPr lang="zh-CN" altLang="en-US" sz="2400"/>
              <a:t>或 </a:t>
            </a:r>
            <a:r>
              <a:rPr lang="en-US" altLang="zh-CN" sz="2400"/>
              <a:t>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800" b="1" smtClean="0">
                <a:latin typeface="华文中宋" pitchFamily="2" charset="-122"/>
              </a:rPr>
              <a:t>6.4 </a:t>
            </a:r>
            <a:r>
              <a:rPr lang="zh-CN" altLang="en-US" sz="2800" b="1" smtClean="0">
                <a:latin typeface="华文中宋" pitchFamily="2" charset="-122"/>
              </a:rPr>
              <a:t>彩色变换</a:t>
            </a:r>
            <a:r>
              <a:rPr lang="en-US" altLang="zh-CN" sz="2800" b="1" smtClean="0">
                <a:latin typeface="华文中宋" pitchFamily="2" charset="-122"/>
              </a:rPr>
              <a:t>-</a:t>
            </a:r>
            <a:r>
              <a:rPr lang="zh-CN" altLang="en-US" sz="2800" smtClean="0"/>
              <a:t>彩色图像处理</a:t>
            </a:r>
            <a:r>
              <a:rPr lang="en-US" altLang="zh-CN" sz="2800" smtClean="0"/>
              <a:t>ICE</a:t>
            </a:r>
            <a:r>
              <a:rPr lang="zh-CN" altLang="en-US" sz="2800" smtClean="0"/>
              <a:t>工具的使用</a:t>
            </a: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307975" y="908050"/>
            <a:ext cx="8836025" cy="2143125"/>
          </a:xfrm>
          <a:prstGeom prst="rect">
            <a:avLst/>
          </a:prstGeom>
          <a:noFill/>
          <a:ln w="25400">
            <a:noFill/>
            <a:miter lim="800000"/>
            <a:headEnd/>
            <a:tailEnd type="none" w="sm" len="lg"/>
          </a:ln>
        </p:spPr>
        <p:txBody>
          <a:bodyPr>
            <a:spAutoFit/>
          </a:bodyPr>
          <a:lstStyle/>
          <a:p>
            <a:pPr marL="261938" indent="-261938" algn="just">
              <a:spcBef>
                <a:spcPct val="20000"/>
              </a:spcBef>
              <a:buFont typeface="Wingdings" pitchFamily="2" charset="2"/>
              <a:buChar char="n"/>
            </a:pPr>
            <a:r>
              <a:rPr lang="en-US" altLang="zh-CN" sz="2400" b="1">
                <a:solidFill>
                  <a:srgbClr val="CC00CC"/>
                </a:solidFill>
              </a:rPr>
              <a:t>Matlab</a:t>
            </a:r>
            <a:r>
              <a:rPr lang="zh-CN" altLang="en-US" sz="2400" b="1">
                <a:solidFill>
                  <a:srgbClr val="CC00CC"/>
                </a:solidFill>
              </a:rPr>
              <a:t>提供了彩色图像处理交互工具箱</a:t>
            </a:r>
            <a:r>
              <a:rPr lang="en-US" altLang="zh-CN" sz="2400" b="1">
                <a:solidFill>
                  <a:srgbClr val="CC00CC"/>
                </a:solidFill>
              </a:rPr>
              <a:t>ice</a:t>
            </a:r>
          </a:p>
          <a:p>
            <a:pPr marL="742950" lvl="1" indent="-285750" algn="just">
              <a:spcBef>
                <a:spcPct val="20000"/>
              </a:spcBef>
              <a:buFont typeface="Wingdings" pitchFamily="2" charset="2"/>
              <a:buChar char="n"/>
            </a:pPr>
            <a:r>
              <a:rPr lang="en-US" altLang="zh-CN" sz="2000" b="1">
                <a:latin typeface="宋体" pitchFamily="2" charset="-122"/>
              </a:rPr>
              <a:t>Test06_03.m</a:t>
            </a:r>
          </a:p>
          <a:p>
            <a:pPr marL="742950" lvl="1" indent="-285750" algn="just">
              <a:spcBef>
                <a:spcPct val="20000"/>
              </a:spcBef>
              <a:buFont typeface="Wingdings" pitchFamily="2" charset="2"/>
              <a:buChar char="n"/>
            </a:pPr>
            <a:r>
              <a:rPr lang="en-US" altLang="zh-CN" b="1"/>
              <a:t>Test06_04.m(</a:t>
            </a:r>
            <a:r>
              <a:rPr lang="zh-CN" altLang="en-US" b="1"/>
              <a:t>对比度增强</a:t>
            </a:r>
            <a:r>
              <a:rPr lang="en-US" altLang="zh-CN" b="1"/>
              <a:t>)</a:t>
            </a:r>
          </a:p>
          <a:p>
            <a:pPr marL="742950" lvl="1" indent="-285750" algn="just">
              <a:spcBef>
                <a:spcPct val="20000"/>
              </a:spcBef>
              <a:buFont typeface="Wingdings" pitchFamily="2" charset="2"/>
              <a:buChar char="n"/>
            </a:pPr>
            <a:r>
              <a:rPr lang="en-US" altLang="zh-CN" b="1"/>
              <a:t>Test06_05.m(</a:t>
            </a:r>
            <a:r>
              <a:rPr lang="zh-CN" altLang="en-US" b="1"/>
              <a:t>伪彩色图像处理</a:t>
            </a:r>
            <a:r>
              <a:rPr lang="en-US" altLang="zh-CN" b="1"/>
              <a:t>)</a:t>
            </a:r>
          </a:p>
          <a:p>
            <a:pPr marL="742950" lvl="1" indent="-285750" algn="just">
              <a:spcBef>
                <a:spcPct val="20000"/>
              </a:spcBef>
              <a:buFont typeface="Wingdings" pitchFamily="2" charset="2"/>
              <a:buChar char="n"/>
            </a:pPr>
            <a:r>
              <a:rPr lang="en-US" altLang="zh-CN" b="1"/>
              <a:t>Test06_06.m</a:t>
            </a:r>
            <a:r>
              <a:rPr lang="zh-CN" altLang="en-US" b="1"/>
              <a:t>（</a:t>
            </a:r>
            <a:r>
              <a:rPr lang="en-US" altLang="zh-CN" b="1"/>
              <a:t>CMY</a:t>
            </a:r>
            <a:r>
              <a:rPr lang="zh-CN" altLang="en-US" b="1"/>
              <a:t>图像）</a:t>
            </a:r>
            <a:endParaRPr lang="en-US" altLang="zh-CN" b="1"/>
          </a:p>
          <a:p>
            <a:pPr marL="742950" lvl="1" indent="-285750" algn="just">
              <a:spcBef>
                <a:spcPct val="20000"/>
              </a:spcBef>
              <a:buFont typeface="Wingdings" pitchFamily="2" charset="2"/>
              <a:buChar char="n"/>
            </a:pPr>
            <a:r>
              <a:rPr lang="en-US" altLang="zh-CN" b="1"/>
              <a:t>Test06_07.m</a:t>
            </a:r>
            <a:r>
              <a:rPr lang="zh-CN" altLang="en-US" b="1"/>
              <a:t>（</a:t>
            </a:r>
            <a:r>
              <a:rPr lang="en-US" altLang="zh-CN" b="1"/>
              <a:t>HIS</a:t>
            </a:r>
            <a:r>
              <a:rPr lang="zh-CN" altLang="en-US" b="1"/>
              <a:t>图像）</a:t>
            </a: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463" y="1557338"/>
            <a:ext cx="3454400" cy="453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800" b="1" dirty="0" smtClean="0">
                <a:latin typeface="华文中宋" pitchFamily="2" charset="-122"/>
              </a:rPr>
              <a:t>6.4 </a:t>
            </a:r>
            <a:r>
              <a:rPr lang="zh-CN" altLang="en-US" sz="2800" b="1" dirty="0" smtClean="0">
                <a:latin typeface="华文中宋" pitchFamily="2" charset="-122"/>
              </a:rPr>
              <a:t>彩色变换</a:t>
            </a:r>
            <a:r>
              <a:rPr lang="en-US" altLang="zh-CN" sz="2800" b="1" dirty="0" smtClean="0">
                <a:latin typeface="华文中宋" pitchFamily="2" charset="-122"/>
              </a:rPr>
              <a:t>-</a:t>
            </a:r>
            <a:r>
              <a:rPr lang="zh-CN" altLang="en-US" sz="2800" dirty="0" smtClean="0"/>
              <a:t>调整图像亮度</a:t>
            </a:r>
          </a:p>
        </p:txBody>
      </p:sp>
      <p:pic>
        <p:nvPicPr>
          <p:cNvPr id="55299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68313" y="1196975"/>
            <a:ext cx="8281987" cy="5159375"/>
          </a:xfrm>
        </p:spPr>
      </p:pic>
      <p:sp>
        <p:nvSpPr>
          <p:cNvPr id="55300" name="Text Box 6"/>
          <p:cNvSpPr txBox="1">
            <a:spLocks noChangeArrowheads="1"/>
          </p:cNvSpPr>
          <p:nvPr/>
        </p:nvSpPr>
        <p:spPr bwMode="auto">
          <a:xfrm>
            <a:off x="6588125" y="5734050"/>
            <a:ext cx="28892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I</a:t>
            </a:r>
          </a:p>
        </p:txBody>
      </p:sp>
      <p:sp>
        <p:nvSpPr>
          <p:cNvPr id="55301" name="Text Box 7"/>
          <p:cNvSpPr txBox="1">
            <a:spLocks noChangeArrowheads="1"/>
          </p:cNvSpPr>
          <p:nvPr/>
        </p:nvSpPr>
        <p:spPr bwMode="auto">
          <a:xfrm>
            <a:off x="7885113" y="5734050"/>
            <a:ext cx="503237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HS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800" b="1" dirty="0" smtClean="0">
                <a:latin typeface="华文中宋" pitchFamily="2" charset="-122"/>
              </a:rPr>
              <a:t>6.4 </a:t>
            </a:r>
            <a:r>
              <a:rPr lang="zh-CN" altLang="en-US" sz="2800" b="1" dirty="0" smtClean="0">
                <a:latin typeface="华文中宋" pitchFamily="2" charset="-122"/>
              </a:rPr>
              <a:t>彩色变换</a:t>
            </a:r>
            <a:r>
              <a:rPr lang="en-US" altLang="zh-CN" sz="2800" b="1" dirty="0" smtClean="0">
                <a:latin typeface="华文中宋" pitchFamily="2" charset="-122"/>
              </a:rPr>
              <a:t>-</a:t>
            </a:r>
            <a:r>
              <a:rPr lang="zh-CN" altLang="en-US" sz="2800" dirty="0" smtClean="0"/>
              <a:t>全彩图像补色</a:t>
            </a:r>
          </a:p>
        </p:txBody>
      </p:sp>
      <p:pic>
        <p:nvPicPr>
          <p:cNvPr id="56323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79500" y="836613"/>
            <a:ext cx="6985000" cy="55832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 dirty="0" smtClean="0">
                <a:solidFill>
                  <a:srgbClr val="FF3300"/>
                </a:solidFill>
                <a:latin typeface="华文中宋" pitchFamily="2" charset="-122"/>
              </a:rPr>
              <a:t>6.2 </a:t>
            </a:r>
            <a:r>
              <a:rPr lang="zh-CN" altLang="en-US" sz="3200" b="1" dirty="0" smtClean="0">
                <a:solidFill>
                  <a:srgbClr val="FF3300"/>
                </a:solidFill>
                <a:latin typeface="华文中宋" pitchFamily="2" charset="-122"/>
              </a:rPr>
              <a:t>彩色模型</a:t>
            </a:r>
          </a:p>
        </p:txBody>
      </p:sp>
      <p:sp>
        <p:nvSpPr>
          <p:cNvPr id="266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 smtClean="0"/>
              <a:t>RGB</a:t>
            </a:r>
            <a:endParaRPr lang="zh-CN" altLang="en-US" sz="2400" dirty="0" smtClean="0"/>
          </a:p>
          <a:p>
            <a:pPr lvl="1" eaLnBrk="1" hangingPunct="1"/>
            <a:r>
              <a:rPr lang="zh-CN" altLang="en-US" sz="2000" dirty="0" smtClean="0"/>
              <a:t>红色</a:t>
            </a:r>
            <a:r>
              <a:rPr lang="en-US" altLang="zh-CN" sz="2000" dirty="0" smtClean="0"/>
              <a:t>R</a:t>
            </a:r>
            <a:r>
              <a:rPr lang="zh-CN" altLang="en-US" sz="2000" dirty="0" smtClean="0"/>
              <a:t>，绿色</a:t>
            </a:r>
            <a:r>
              <a:rPr lang="en-US" altLang="zh-CN" sz="2000" dirty="0" smtClean="0"/>
              <a:t>G</a:t>
            </a:r>
            <a:r>
              <a:rPr lang="zh-CN" altLang="en-US" sz="2000" dirty="0" smtClean="0"/>
              <a:t>，蓝色</a:t>
            </a:r>
            <a:r>
              <a:rPr lang="en-US" altLang="zh-CN" sz="2000" dirty="0" smtClean="0"/>
              <a:t>B</a:t>
            </a:r>
          </a:p>
          <a:p>
            <a:pPr lvl="1" eaLnBrk="1" hangingPunct="1"/>
            <a:r>
              <a:rPr lang="zh-CN" altLang="en-US" sz="2000" dirty="0" smtClean="0">
                <a:solidFill>
                  <a:srgbClr val="0000FF"/>
                </a:solidFill>
              </a:rPr>
              <a:t>用于监视器、摄像机</a:t>
            </a:r>
          </a:p>
          <a:p>
            <a:pPr eaLnBrk="1" hangingPunct="1"/>
            <a:r>
              <a:rPr lang="en-US" altLang="zh-CN" sz="2400" dirty="0" smtClean="0"/>
              <a:t>CMY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CMYK</a:t>
            </a:r>
            <a:endParaRPr lang="zh-CN" altLang="en-US" sz="2400" dirty="0" smtClean="0"/>
          </a:p>
          <a:p>
            <a:pPr lvl="1" eaLnBrk="1" hangingPunct="1"/>
            <a:r>
              <a:rPr lang="zh-CN" altLang="en-US" sz="2000" dirty="0" smtClean="0"/>
              <a:t>青色</a:t>
            </a:r>
            <a:r>
              <a:rPr lang="en-US" altLang="zh-CN" sz="2000" dirty="0" smtClean="0"/>
              <a:t>C</a:t>
            </a:r>
            <a:r>
              <a:rPr lang="zh-CN" altLang="en-US" sz="2000" dirty="0" smtClean="0"/>
              <a:t>、品红</a:t>
            </a:r>
            <a:r>
              <a:rPr lang="en-US" altLang="zh-CN" sz="2000" dirty="0" smtClean="0"/>
              <a:t>M</a:t>
            </a:r>
            <a:r>
              <a:rPr lang="zh-CN" altLang="en-US" sz="2000" dirty="0" smtClean="0"/>
              <a:t>、黄色</a:t>
            </a:r>
            <a:r>
              <a:rPr lang="en-US" altLang="zh-CN" sz="2000" dirty="0" smtClean="0"/>
              <a:t>Y</a:t>
            </a:r>
            <a:r>
              <a:rPr lang="zh-CN" altLang="en-US" sz="2000" dirty="0" smtClean="0"/>
              <a:t>，黑色</a:t>
            </a:r>
            <a:r>
              <a:rPr lang="en-US" altLang="zh-CN" sz="2000" dirty="0" smtClean="0"/>
              <a:t>K</a:t>
            </a:r>
          </a:p>
          <a:p>
            <a:pPr lvl="1" eaLnBrk="1" hangingPunct="1"/>
            <a:r>
              <a:rPr lang="zh-CN" altLang="en-US" sz="2000" dirty="0" smtClean="0">
                <a:solidFill>
                  <a:srgbClr val="0000FF"/>
                </a:solidFill>
              </a:rPr>
              <a:t>用于印刷、彩色打印机</a:t>
            </a:r>
          </a:p>
          <a:p>
            <a:pPr eaLnBrk="1" hangingPunct="1"/>
            <a:r>
              <a:rPr lang="en-US" altLang="zh-CN" sz="2400" dirty="0" smtClean="0"/>
              <a:t>NTSC</a:t>
            </a:r>
            <a:r>
              <a:rPr lang="zh-CN" altLang="en-US" sz="2400" dirty="0" smtClean="0"/>
              <a:t>（亮度</a:t>
            </a:r>
            <a:r>
              <a:rPr lang="en-US" altLang="zh-CN" sz="2400" dirty="0" smtClean="0"/>
              <a:t>Y</a:t>
            </a:r>
            <a:r>
              <a:rPr lang="zh-CN" altLang="en-US" sz="2400" dirty="0" smtClean="0"/>
              <a:t>，色调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，饱和度</a:t>
            </a:r>
            <a:r>
              <a:rPr lang="en-US" altLang="zh-CN" sz="2400" dirty="0" smtClean="0"/>
              <a:t>Q</a:t>
            </a:r>
            <a:r>
              <a:rPr lang="zh-CN" altLang="en-US" sz="2400" dirty="0" smtClean="0"/>
              <a:t>）</a:t>
            </a:r>
          </a:p>
          <a:p>
            <a:pPr eaLnBrk="1" hangingPunct="1"/>
            <a:r>
              <a:rPr lang="en-US" altLang="zh-CN" sz="2400" dirty="0" err="1" smtClean="0"/>
              <a:t>YCbCr</a:t>
            </a:r>
            <a:endParaRPr lang="en-US" altLang="zh-CN" sz="2400" dirty="0" smtClean="0"/>
          </a:p>
          <a:p>
            <a:pPr lvl="1" eaLnBrk="1" hangingPunct="1"/>
            <a:r>
              <a:rPr lang="en-US" altLang="zh-CN" sz="2000" dirty="0" smtClean="0"/>
              <a:t>(</a:t>
            </a:r>
            <a:r>
              <a:rPr lang="zh-CN" altLang="en-US" sz="2000" dirty="0" smtClean="0"/>
              <a:t>亮度</a:t>
            </a:r>
            <a:r>
              <a:rPr lang="en-US" altLang="zh-CN" sz="2000" dirty="0" smtClean="0"/>
              <a:t>Y</a:t>
            </a:r>
            <a:r>
              <a:rPr lang="zh-CN" altLang="en-US" sz="2000" dirty="0" smtClean="0"/>
              <a:t>，相对蓝基色的色差</a:t>
            </a:r>
            <a:r>
              <a:rPr lang="en-US" altLang="zh-CN" sz="2000" dirty="0" err="1" smtClean="0"/>
              <a:t>Cb</a:t>
            </a:r>
            <a:r>
              <a:rPr lang="zh-CN" altLang="en-US" sz="2000" dirty="0" smtClean="0"/>
              <a:t>，相对红基色的色差</a:t>
            </a:r>
            <a:r>
              <a:rPr lang="en-US" altLang="zh-CN" sz="2000" dirty="0" smtClean="0"/>
              <a:t>Cr)</a:t>
            </a:r>
          </a:p>
          <a:p>
            <a:pPr eaLnBrk="1" hangingPunct="1"/>
            <a:r>
              <a:rPr lang="en-US" altLang="zh-CN" sz="2400" dirty="0" smtClean="0"/>
              <a:t>HSI </a:t>
            </a:r>
          </a:p>
          <a:p>
            <a:pPr lvl="1" eaLnBrk="1" hangingPunct="1"/>
            <a:r>
              <a:rPr lang="en-US" altLang="zh-CN" sz="2000" dirty="0" smtClean="0"/>
              <a:t>(</a:t>
            </a:r>
            <a:r>
              <a:rPr lang="zh-CN" altLang="en-US" sz="2000" dirty="0" smtClean="0"/>
              <a:t>色度</a:t>
            </a:r>
            <a:r>
              <a:rPr lang="en-US" altLang="zh-CN" sz="2000" dirty="0" smtClean="0"/>
              <a:t>H</a:t>
            </a:r>
            <a:r>
              <a:rPr lang="zh-CN" altLang="en-US" sz="2000" dirty="0" smtClean="0"/>
              <a:t>，饱和度</a:t>
            </a:r>
            <a:r>
              <a:rPr lang="en-US" altLang="zh-CN" sz="2000" dirty="0" smtClean="0"/>
              <a:t>S</a:t>
            </a:r>
            <a:r>
              <a:rPr lang="zh-CN" altLang="en-US" sz="2000" dirty="0" smtClean="0"/>
              <a:t>，亮度</a:t>
            </a:r>
            <a:r>
              <a:rPr lang="en-US" altLang="zh-CN" sz="2000" dirty="0" smtClean="0"/>
              <a:t>I)</a:t>
            </a:r>
            <a:endParaRPr lang="zh-CN" altLang="en-US" sz="2000" dirty="0" smtClean="0"/>
          </a:p>
          <a:p>
            <a:pPr lvl="1" eaLnBrk="1" hangingPunct="1"/>
            <a:r>
              <a:rPr lang="zh-CN" altLang="en-US" sz="2000" dirty="0" smtClean="0">
                <a:solidFill>
                  <a:srgbClr val="0000FF"/>
                </a:solidFill>
              </a:rPr>
              <a:t>符合人描述和解释颜色的方式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2400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489036" y="267854"/>
            <a:ext cx="5110019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中宋" pitchFamily="2" charset="-122"/>
                <a:ea typeface="+mj-ea"/>
                <a:cs typeface="+mj-cs"/>
              </a:rPr>
              <a:t>在某种标准下用通常可接受的方式</a:t>
            </a:r>
            <a:endParaRPr kumimoji="1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华文中宋" pitchFamily="2" charset="-122"/>
              <a:ea typeface="+mj-ea"/>
              <a:cs typeface="+mj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中宋" pitchFamily="2" charset="-122"/>
                <a:ea typeface="+mj-ea"/>
                <a:cs typeface="+mj-cs"/>
              </a:rPr>
              <a:t>便于对彩色加以说明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364019" y="1366981"/>
            <a:ext cx="2606964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itchFamily="2" charset="-122"/>
                <a:ea typeface="+mj-ea"/>
                <a:cs typeface="+mj-cs"/>
              </a:rPr>
              <a:t> 面向硬件</a:t>
            </a:r>
            <a:endParaRPr kumimoji="1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itchFamily="2" charset="-122"/>
              <a:ea typeface="+mj-ea"/>
              <a:cs typeface="+mj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lang="zh-CN" altLang="en-US" sz="2000" b="1" kern="0" noProof="0" dirty="0" smtClean="0">
                <a:solidFill>
                  <a:srgbClr val="FF0000"/>
                </a:solidFill>
                <a:latin typeface="华文中宋" pitchFamily="2" charset="-122"/>
                <a:ea typeface="+mj-ea"/>
                <a:cs typeface="+mj-cs"/>
              </a:rPr>
              <a:t> 面向应用</a:t>
            </a:r>
            <a:endParaRPr kumimoji="1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itchFamily="2" charset="-122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800" b="1" dirty="0" smtClean="0">
                <a:latin typeface="华文中宋" pitchFamily="2" charset="-122"/>
              </a:rPr>
              <a:t>6.4 </a:t>
            </a:r>
            <a:r>
              <a:rPr lang="zh-CN" altLang="en-US" sz="2800" b="1" dirty="0" smtClean="0">
                <a:latin typeface="华文中宋" pitchFamily="2" charset="-122"/>
              </a:rPr>
              <a:t>彩色变换</a:t>
            </a:r>
            <a:r>
              <a:rPr lang="en-US" altLang="zh-CN" sz="2800" b="1" dirty="0" smtClean="0">
                <a:latin typeface="华文中宋" pitchFamily="2" charset="-122"/>
              </a:rPr>
              <a:t>-</a:t>
            </a:r>
            <a:r>
              <a:rPr lang="zh-CN" altLang="en-US" sz="2800" dirty="0" smtClean="0">
                <a:ea typeface="华文细黑" pitchFamily="2" charset="-122"/>
              </a:rPr>
              <a:t>色调与彩色校正</a:t>
            </a:r>
          </a:p>
        </p:txBody>
      </p:sp>
      <p:pic>
        <p:nvPicPr>
          <p:cNvPr id="57347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456729" y="997095"/>
            <a:ext cx="4330700" cy="5445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2800" b="1" dirty="0" smtClean="0">
                <a:latin typeface="华文中宋" pitchFamily="2" charset="-122"/>
              </a:rPr>
              <a:t>6.4 </a:t>
            </a:r>
            <a:r>
              <a:rPr lang="zh-CN" altLang="en-US" sz="2800" b="1" dirty="0" smtClean="0">
                <a:latin typeface="华文中宋" pitchFamily="2" charset="-122"/>
              </a:rPr>
              <a:t>彩色变换</a:t>
            </a:r>
            <a:r>
              <a:rPr lang="en-US" altLang="zh-CN" sz="2800" b="1" dirty="0" smtClean="0">
                <a:latin typeface="华文中宋" pitchFamily="2" charset="-122"/>
              </a:rPr>
              <a:t>-</a:t>
            </a:r>
            <a:r>
              <a:rPr lang="zh-CN" altLang="en-US" sz="2800" dirty="0" smtClean="0">
                <a:latin typeface="华文中宋" pitchFamily="2" charset="-122"/>
              </a:rPr>
              <a:t>对</a:t>
            </a:r>
            <a:r>
              <a:rPr lang="en-US" altLang="zh-CN" sz="2800" dirty="0" smtClean="0">
                <a:latin typeface="华文中宋" pitchFamily="2" charset="-122"/>
              </a:rPr>
              <a:t>CMYK</a:t>
            </a:r>
            <a:r>
              <a:rPr lang="zh-CN" altLang="en-US" sz="2800" dirty="0" smtClean="0">
                <a:latin typeface="华文中宋" pitchFamily="2" charset="-122"/>
              </a:rPr>
              <a:t>图形进行彩色平衡校正</a:t>
            </a:r>
          </a:p>
        </p:txBody>
      </p:sp>
      <p:pic>
        <p:nvPicPr>
          <p:cNvPr id="5837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838" y="908050"/>
            <a:ext cx="4278312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Rectangle 7"/>
          <p:cNvSpPr>
            <a:spLocks noChangeArrowheads="1"/>
          </p:cNvSpPr>
          <p:nvPr/>
        </p:nvSpPr>
        <p:spPr bwMode="auto">
          <a:xfrm>
            <a:off x="323850" y="981075"/>
            <a:ext cx="3155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en-US" altLang="zh-CN" b="1"/>
              <a:t>Test06_06.m</a:t>
            </a:r>
            <a:r>
              <a:rPr lang="zh-CN" altLang="en-US" b="1"/>
              <a:t>（</a:t>
            </a:r>
            <a:r>
              <a:rPr lang="en-US" altLang="zh-CN" b="1"/>
              <a:t>CMY</a:t>
            </a:r>
            <a:r>
              <a:rPr lang="zh-CN" altLang="en-US" b="1"/>
              <a:t>图像）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827088" y="188913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zh-CN" sz="2800" b="1" smtClean="0">
                <a:latin typeface="华文中宋" pitchFamily="2" charset="-122"/>
              </a:rPr>
              <a:t>6.4 </a:t>
            </a:r>
            <a:r>
              <a:rPr lang="zh-CN" altLang="en-US" sz="2800" b="1" smtClean="0">
                <a:latin typeface="华文中宋" pitchFamily="2" charset="-122"/>
              </a:rPr>
              <a:t>彩色变换</a:t>
            </a:r>
            <a:r>
              <a:rPr lang="en-US" altLang="zh-CN" sz="2800" b="1" smtClean="0">
                <a:latin typeface="华文中宋" pitchFamily="2" charset="-122"/>
              </a:rPr>
              <a:t>-</a:t>
            </a:r>
            <a:r>
              <a:rPr lang="zh-CN" altLang="en-US" sz="2800" b="1" smtClean="0">
                <a:latin typeface="华文中宋" pitchFamily="2" charset="-122"/>
              </a:rPr>
              <a:t>利用</a:t>
            </a:r>
            <a:r>
              <a:rPr lang="en-US" altLang="zh-CN" sz="2800" b="1" smtClean="0">
                <a:latin typeface="华文中宋" pitchFamily="2" charset="-122"/>
              </a:rPr>
              <a:t>ICE</a:t>
            </a:r>
            <a:r>
              <a:rPr lang="zh-CN" altLang="en-US" sz="2800" b="1" smtClean="0">
                <a:latin typeface="华文中宋" pitchFamily="2" charset="-122"/>
              </a:rPr>
              <a:t>彩色图像的直方图处理</a:t>
            </a:r>
          </a:p>
        </p:txBody>
      </p:sp>
      <p:pic>
        <p:nvPicPr>
          <p:cNvPr id="59395" name="Picture 9"/>
          <p:cNvPicPr>
            <a:picLocks noChangeAspect="1" noChangeArrowheads="1"/>
          </p:cNvPicPr>
          <p:nvPr/>
        </p:nvPicPr>
        <p:blipFill>
          <a:blip r:embed="rId2" cstate="print"/>
          <a:srcRect r="20906"/>
          <a:stretch>
            <a:fillRect/>
          </a:stretch>
        </p:blipFill>
        <p:spPr bwMode="auto">
          <a:xfrm>
            <a:off x="3348038" y="1052513"/>
            <a:ext cx="5183187" cy="527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6" name="Rectangle 9"/>
          <p:cNvSpPr>
            <a:spLocks noChangeArrowheads="1"/>
          </p:cNvSpPr>
          <p:nvPr/>
        </p:nvSpPr>
        <p:spPr bwMode="auto">
          <a:xfrm>
            <a:off x="323850" y="981075"/>
            <a:ext cx="3028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en-US" altLang="zh-CN" b="1"/>
              <a:t>Test06_07.m</a:t>
            </a:r>
            <a:r>
              <a:rPr lang="zh-CN" altLang="en-US" b="1"/>
              <a:t>（</a:t>
            </a:r>
            <a:r>
              <a:rPr lang="en-US" altLang="zh-CN" b="1"/>
              <a:t>HSI</a:t>
            </a:r>
            <a:r>
              <a:rPr lang="zh-CN" altLang="en-US" b="1"/>
              <a:t>图像）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6.5 </a:t>
            </a:r>
            <a:r>
              <a:rPr lang="zh-CN" altLang="en-US" sz="3200" b="1" smtClean="0">
                <a:ea typeface="宋体" pitchFamily="2" charset="-122"/>
              </a:rPr>
              <a:t>彩色图像平滑</a:t>
            </a:r>
            <a:endParaRPr lang="zh-CN" altLang="en-US" sz="2800" smtClean="0"/>
          </a:p>
        </p:txBody>
      </p:sp>
      <p:pic>
        <p:nvPicPr>
          <p:cNvPr id="60419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33363" y="1765300"/>
            <a:ext cx="8675687" cy="3327400"/>
          </a:xfrm>
        </p:spPr>
      </p:pic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468313" y="922338"/>
            <a:ext cx="473551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zh-CN" altLang="en-US" sz="2800" b="1">
                <a:solidFill>
                  <a:srgbClr val="FF3300"/>
                </a:solidFill>
              </a:rPr>
              <a:t>灰度图和彩色图的空间掩模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6.5 </a:t>
            </a:r>
            <a:r>
              <a:rPr lang="zh-CN" altLang="en-US" sz="3200" b="1" smtClean="0">
                <a:ea typeface="宋体" pitchFamily="2" charset="-122"/>
              </a:rPr>
              <a:t>彩色图像平滑</a:t>
            </a:r>
          </a:p>
        </p:txBody>
      </p:sp>
      <p:sp>
        <p:nvSpPr>
          <p:cNvPr id="13316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graphicFrame>
        <p:nvGraphicFramePr>
          <p:cNvPr id="13314" name="Object 4"/>
          <p:cNvGraphicFramePr>
            <a:graphicFrameLocks noChangeAspect="1"/>
          </p:cNvGraphicFramePr>
          <p:nvPr/>
        </p:nvGraphicFramePr>
        <p:xfrm>
          <a:off x="2272867" y="2334491"/>
          <a:ext cx="3455987" cy="1084263"/>
        </p:xfrm>
        <a:graphic>
          <a:graphicData uri="http://schemas.openxmlformats.org/presentationml/2006/ole">
            <p:oleObj spid="_x0000_s13314" r:id="rId3" imgW="1460500" imgH="457200" progId="Equation.3">
              <p:embed/>
            </p:oleObj>
          </a:graphicData>
        </a:graphic>
      </p:graphicFrame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395288" y="1195814"/>
            <a:ext cx="77771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zh-CN" altLang="en-US" sz="2400" b="1" dirty="0">
                <a:solidFill>
                  <a:srgbClr val="CC0000"/>
                </a:solidFill>
              </a:rPr>
              <a:t>令</a:t>
            </a:r>
            <a:r>
              <a:rPr lang="en-US" altLang="zh-CN" sz="2400" b="1" dirty="0" err="1">
                <a:solidFill>
                  <a:srgbClr val="CC0000"/>
                </a:solidFill>
              </a:rPr>
              <a:t>S</a:t>
            </a:r>
            <a:r>
              <a:rPr lang="en-US" altLang="zh-CN" sz="2400" b="1" baseline="-25000" dirty="0" err="1">
                <a:solidFill>
                  <a:srgbClr val="CC0000"/>
                </a:solidFill>
              </a:rPr>
              <a:t>xy</a:t>
            </a:r>
            <a:r>
              <a:rPr lang="zh-CN" altLang="en-US" sz="2400" b="1" dirty="0">
                <a:solidFill>
                  <a:srgbClr val="CC0000"/>
                </a:solidFill>
              </a:rPr>
              <a:t>表示在</a:t>
            </a:r>
            <a:r>
              <a:rPr lang="en-US" altLang="zh-CN" sz="2400" b="1" dirty="0">
                <a:solidFill>
                  <a:srgbClr val="CC0000"/>
                </a:solidFill>
              </a:rPr>
              <a:t>RGB</a:t>
            </a:r>
            <a:r>
              <a:rPr lang="zh-CN" altLang="en-US" sz="2400" b="1" dirty="0">
                <a:solidFill>
                  <a:srgbClr val="CC0000"/>
                </a:solidFill>
              </a:rPr>
              <a:t>彩色图像中定义一个中心在（</a:t>
            </a:r>
            <a:r>
              <a:rPr lang="en-US" altLang="zh-CN" sz="2400" b="1" dirty="0">
                <a:solidFill>
                  <a:srgbClr val="CC0000"/>
                </a:solidFill>
              </a:rPr>
              <a:t>x</a:t>
            </a:r>
            <a:r>
              <a:rPr lang="zh-CN" altLang="en-US" sz="2400" b="1" dirty="0">
                <a:solidFill>
                  <a:srgbClr val="CC0000"/>
                </a:solidFill>
              </a:rPr>
              <a:t>，</a:t>
            </a:r>
            <a:r>
              <a:rPr lang="en-US" altLang="zh-CN" sz="2400" b="1" dirty="0">
                <a:solidFill>
                  <a:srgbClr val="CC0000"/>
                </a:solidFill>
              </a:rPr>
              <a:t>y</a:t>
            </a:r>
            <a:r>
              <a:rPr lang="zh-CN" altLang="en-US" sz="2400" b="1" dirty="0">
                <a:solidFill>
                  <a:srgbClr val="CC0000"/>
                </a:solidFill>
              </a:rPr>
              <a:t>）的邻域的坐标集，在</a:t>
            </a:r>
            <a:r>
              <a:rPr lang="zh-CN" altLang="en-US" sz="2400" b="1" dirty="0"/>
              <a:t>该邻域中</a:t>
            </a:r>
            <a:r>
              <a:rPr lang="en-US" altLang="zh-CN" sz="2400" b="1" dirty="0"/>
              <a:t>RGB</a:t>
            </a:r>
            <a:r>
              <a:rPr lang="zh-CN" altLang="en-US" sz="2400" b="1" dirty="0">
                <a:solidFill>
                  <a:srgbClr val="CC0000"/>
                </a:solidFill>
              </a:rPr>
              <a:t>分量的平均值为：</a:t>
            </a: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468312" y="3860800"/>
            <a:ext cx="8260051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3538" indent="-363538" eaLnBrk="0" hangingPunct="0">
              <a:buFont typeface="Wingdings" pitchFamily="2" charset="2"/>
              <a:buChar char="n"/>
            </a:pPr>
            <a:r>
              <a:rPr lang="zh-CN" altLang="en-US" sz="2400" b="1" dirty="0">
                <a:solidFill>
                  <a:srgbClr val="CC0000"/>
                </a:solidFill>
              </a:rPr>
              <a:t>可以得出结</a:t>
            </a:r>
            <a:r>
              <a:rPr lang="zh-CN" altLang="en-US" sz="2400" b="1" dirty="0" smtClean="0">
                <a:solidFill>
                  <a:srgbClr val="CC0000"/>
                </a:solidFill>
              </a:rPr>
              <a:t>论</a:t>
            </a:r>
            <a:endParaRPr lang="en-US" altLang="zh-CN" sz="2400" b="1" dirty="0" smtClean="0">
              <a:solidFill>
                <a:srgbClr val="CC0000"/>
              </a:solidFill>
            </a:endParaRPr>
          </a:p>
          <a:p>
            <a:pPr marL="363538" indent="-363538" eaLnBrk="0" hangingPunct="0">
              <a:buFont typeface="Wingdings" pitchFamily="2" charset="2"/>
              <a:buChar char="n"/>
            </a:pPr>
            <a:endParaRPr lang="en-US" altLang="zh-CN" sz="800" b="1" dirty="0" smtClean="0">
              <a:solidFill>
                <a:srgbClr val="CC0000"/>
              </a:solidFill>
            </a:endParaRPr>
          </a:p>
          <a:p>
            <a:pPr marL="820738" lvl="1" indent="-363538" eaLnBrk="0" hangingPunct="0">
              <a:buFont typeface="Wingdings" pitchFamily="2" charset="2"/>
              <a:buChar char="n"/>
            </a:pPr>
            <a:r>
              <a:rPr lang="zh-CN" altLang="en-US" sz="2000" b="1" dirty="0" smtClean="0">
                <a:solidFill>
                  <a:srgbClr val="0000FF"/>
                </a:solidFill>
              </a:rPr>
              <a:t>用</a:t>
            </a:r>
            <a:r>
              <a:rPr lang="zh-CN" altLang="en-US" sz="2000" b="1" dirty="0">
                <a:solidFill>
                  <a:srgbClr val="0000FF"/>
                </a:solidFill>
              </a:rPr>
              <a:t>邻域平均值平滑可以在每个彩色平面的基础上进行</a:t>
            </a:r>
            <a:r>
              <a:rPr lang="en-US" altLang="zh-CN" sz="2000" b="1" dirty="0">
                <a:solidFill>
                  <a:srgbClr val="0000FF"/>
                </a:solidFill>
              </a:rPr>
              <a:t>,</a:t>
            </a:r>
            <a:r>
              <a:rPr lang="zh-CN" altLang="en-US" sz="2000" b="1" dirty="0">
                <a:solidFill>
                  <a:srgbClr val="0000FF"/>
                </a:solidFill>
              </a:rPr>
              <a:t>其结果与用</a:t>
            </a:r>
            <a:r>
              <a:rPr lang="en-US" altLang="zh-CN" sz="2000" b="1" dirty="0">
                <a:solidFill>
                  <a:srgbClr val="0000FF"/>
                </a:solidFill>
              </a:rPr>
              <a:t>RGB</a:t>
            </a:r>
            <a:r>
              <a:rPr lang="zh-CN" altLang="en-US" sz="2000" b="1" dirty="0">
                <a:solidFill>
                  <a:srgbClr val="0000FF"/>
                </a:solidFill>
              </a:rPr>
              <a:t>彩色向量执行平均是相同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的</a:t>
            </a:r>
            <a:endParaRPr lang="zh-CN" altLang="en-US" sz="2000" b="1" dirty="0">
              <a:solidFill>
                <a:srgbClr val="0000FF"/>
              </a:solidFill>
            </a:endParaRPr>
          </a:p>
          <a:p>
            <a:pPr marL="820738" lvl="1" indent="-363538" eaLnBrk="0" hangingPunct="0">
              <a:buFont typeface="Wingdings" pitchFamily="2" charset="2"/>
              <a:buChar char="n"/>
            </a:pPr>
            <a:r>
              <a:rPr lang="zh-CN" altLang="en-US" sz="2000" b="1" dirty="0">
                <a:solidFill>
                  <a:srgbClr val="0000FF"/>
                </a:solidFill>
              </a:rPr>
              <a:t>平滑滤波可以使图像模糊化，从而减少图像中的噪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声</a:t>
            </a:r>
            <a:endParaRPr lang="zh-CN" altLang="en-US" sz="2000" b="1" dirty="0">
              <a:solidFill>
                <a:srgbClr val="0000FF"/>
              </a:solidFill>
            </a:endParaRPr>
          </a:p>
          <a:p>
            <a:pPr marL="820738" lvl="1" indent="-363538" eaLnBrk="0" hangingPunct="0">
              <a:buFont typeface="Wingdings" pitchFamily="2" charset="2"/>
              <a:buChar char="n"/>
            </a:pPr>
            <a:r>
              <a:rPr lang="zh-CN" altLang="en-US" sz="2000" b="1" dirty="0">
                <a:solidFill>
                  <a:srgbClr val="0000FF"/>
                </a:solidFill>
              </a:rPr>
              <a:t>用空间滤波法</a:t>
            </a:r>
            <a:r>
              <a:rPr lang="en-US" altLang="zh-CN" sz="2000" b="1" dirty="0">
                <a:solidFill>
                  <a:srgbClr val="0000FF"/>
                </a:solidFill>
              </a:rPr>
              <a:t>--</a:t>
            </a:r>
            <a:r>
              <a:rPr lang="zh-CN" altLang="en-US" sz="2000" b="1" dirty="0">
                <a:solidFill>
                  <a:srgbClr val="0000FF"/>
                </a:solidFill>
              </a:rPr>
              <a:t>邻域平均进行彩色图像平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滑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滤波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6344516" y="2686484"/>
            <a:ext cx="863600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altLang="zh-CN" sz="2400" b="1" dirty="0">
                <a:solidFill>
                  <a:schemeClr val="tx2"/>
                </a:solidFill>
              </a:rPr>
              <a:t>(9.4)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827088" y="188913"/>
            <a:ext cx="6443662" cy="579437"/>
          </a:xfrm>
          <a:prstGeom prst="rect">
            <a:avLst/>
          </a:prstGeom>
          <a:noFill/>
          <a:ln w="25400">
            <a:noFill/>
            <a:miter lim="800000"/>
            <a:headEnd/>
            <a:tailEnd type="none" w="sm" len="lg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latin typeface="华文中宋" pitchFamily="2" charset="-122"/>
              </a:rPr>
              <a:t>6.5.1 </a:t>
            </a:r>
            <a:r>
              <a:rPr lang="zh-CN" altLang="en-US" sz="3200" b="1">
                <a:latin typeface="华文中宋" pitchFamily="2" charset="-122"/>
              </a:rPr>
              <a:t>彩色图像平滑</a:t>
            </a:r>
          </a:p>
        </p:txBody>
      </p:sp>
      <p:sp>
        <p:nvSpPr>
          <p:cNvPr id="61443" name="Text Box 4"/>
          <p:cNvSpPr txBox="1">
            <a:spLocks noChangeArrowheads="1"/>
          </p:cNvSpPr>
          <p:nvPr/>
        </p:nvSpPr>
        <p:spPr bwMode="auto">
          <a:xfrm>
            <a:off x="250825" y="836613"/>
            <a:ext cx="8604250" cy="530225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 type="none" w="sm" len="lg"/>
          </a:ln>
        </p:spPr>
        <p:txBody>
          <a:bodyPr>
            <a:spAutoFit/>
          </a:bodyPr>
          <a:lstStyle/>
          <a:p>
            <a:pPr marL="261938" indent="-261938" algn="just"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000FF"/>
                </a:solidFill>
                <a:latin typeface="华文中宋" pitchFamily="2" charset="-122"/>
              </a:rPr>
              <a:t>对各彩色分量单独进行</a:t>
            </a:r>
            <a:r>
              <a:rPr lang="zh-CN" altLang="en-US" sz="2400" b="1">
                <a:solidFill>
                  <a:srgbClr val="0000FF"/>
                </a:solidFill>
              </a:rPr>
              <a:t>彩色平滑测试</a:t>
            </a:r>
            <a:r>
              <a:rPr lang="en-US" altLang="zh-CN" sz="2400" b="1">
                <a:solidFill>
                  <a:srgbClr val="0000FF"/>
                </a:solidFill>
              </a:rPr>
              <a:t>(RGB)</a:t>
            </a:r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2275" y="1412875"/>
            <a:ext cx="5975350" cy="500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/>
          <p:cNvSpPr txBox="1">
            <a:spLocks noChangeArrowheads="1"/>
          </p:cNvSpPr>
          <p:nvPr/>
        </p:nvSpPr>
        <p:spPr bwMode="auto">
          <a:xfrm>
            <a:off x="827088" y="188913"/>
            <a:ext cx="6443662" cy="579437"/>
          </a:xfrm>
          <a:prstGeom prst="rect">
            <a:avLst/>
          </a:prstGeom>
          <a:noFill/>
          <a:ln w="25400">
            <a:noFill/>
            <a:miter lim="800000"/>
            <a:headEnd/>
            <a:tailEnd type="none" w="sm" len="lg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/>
              <a:t>6.5.1</a:t>
            </a:r>
            <a:r>
              <a:rPr lang="zh-CN" altLang="en-US" sz="3200" b="1">
                <a:latin typeface="华文中宋" pitchFamily="2" charset="-122"/>
              </a:rPr>
              <a:t>彩色图像平滑</a:t>
            </a:r>
          </a:p>
        </p:txBody>
      </p:sp>
      <p:sp>
        <p:nvSpPr>
          <p:cNvPr id="62467" name="Text Box 4"/>
          <p:cNvSpPr txBox="1">
            <a:spLocks noChangeArrowheads="1"/>
          </p:cNvSpPr>
          <p:nvPr/>
        </p:nvSpPr>
        <p:spPr bwMode="auto">
          <a:xfrm>
            <a:off x="250825" y="836613"/>
            <a:ext cx="8604250" cy="530225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 type="none" w="sm" len="lg"/>
          </a:ln>
        </p:spPr>
        <p:txBody>
          <a:bodyPr>
            <a:spAutoFit/>
          </a:bodyPr>
          <a:lstStyle/>
          <a:p>
            <a:pPr marL="261938" indent="-261938" algn="just"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2400" b="1">
                <a:solidFill>
                  <a:srgbClr val="0000FF"/>
                </a:solidFill>
                <a:latin typeface="华文中宋" pitchFamily="2" charset="-122"/>
              </a:rPr>
              <a:t>对各彩色分量单独进行彩色平滑测试</a:t>
            </a:r>
            <a:r>
              <a:rPr lang="en-US" altLang="zh-CN" sz="2400" b="1">
                <a:solidFill>
                  <a:srgbClr val="0000FF"/>
                </a:solidFill>
                <a:latin typeface="华文中宋" pitchFamily="2" charset="-122"/>
              </a:rPr>
              <a:t>(HSI)</a:t>
            </a:r>
            <a:endParaRPr lang="en-US" altLang="zh-CN" b="1" u="sng">
              <a:solidFill>
                <a:srgbClr val="CC00CC"/>
              </a:solidFill>
            </a:endParaRPr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150" y="1484313"/>
            <a:ext cx="6049963" cy="48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/>
          <p:cNvSpPr txBox="1">
            <a:spLocks noChangeArrowheads="1"/>
          </p:cNvSpPr>
          <p:nvPr/>
        </p:nvSpPr>
        <p:spPr bwMode="auto">
          <a:xfrm>
            <a:off x="827088" y="188913"/>
            <a:ext cx="6443662" cy="579437"/>
          </a:xfrm>
          <a:prstGeom prst="rect">
            <a:avLst/>
          </a:prstGeom>
          <a:noFill/>
          <a:ln w="25400">
            <a:noFill/>
            <a:miter lim="800000"/>
            <a:headEnd/>
            <a:tailEnd type="none" w="sm" len="lg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/>
              <a:t>6.5.1</a:t>
            </a:r>
            <a:r>
              <a:rPr lang="zh-CN" altLang="en-US" sz="3200" b="1"/>
              <a:t>彩色图像平滑</a:t>
            </a:r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50825" y="836613"/>
            <a:ext cx="8604250" cy="497829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 type="none" w="sm" len="lg"/>
          </a:ln>
        </p:spPr>
        <p:txBody>
          <a:bodyPr>
            <a:spAutoFit/>
          </a:bodyPr>
          <a:lstStyle/>
          <a:p>
            <a:pPr marL="261938" indent="-261938" algn="just"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2400" b="1" dirty="0">
                <a:solidFill>
                  <a:srgbClr val="0000FF"/>
                </a:solidFill>
                <a:latin typeface="华文中宋" pitchFamily="2" charset="-122"/>
              </a:rPr>
              <a:t>对各彩色分量单独进行</a:t>
            </a:r>
            <a:r>
              <a:rPr lang="en-US" altLang="zh-CN" b="1" u="sng" dirty="0">
                <a:solidFill>
                  <a:srgbClr val="CC00CC"/>
                </a:solidFill>
              </a:rPr>
              <a:t>5×5</a:t>
            </a:r>
            <a:r>
              <a:rPr lang="zh-CN" altLang="en-US" b="1" u="sng" dirty="0">
                <a:solidFill>
                  <a:srgbClr val="CC00CC"/>
                </a:solidFill>
              </a:rPr>
              <a:t>平滑滤</a:t>
            </a:r>
            <a:r>
              <a:rPr lang="zh-CN" altLang="en-US" b="1" u="sng" dirty="0" smtClean="0">
                <a:solidFill>
                  <a:srgbClr val="CC00CC"/>
                </a:solidFill>
              </a:rPr>
              <a:t>波</a:t>
            </a:r>
            <a:endParaRPr lang="en-US" altLang="zh-CN" b="1" u="sng" dirty="0">
              <a:solidFill>
                <a:srgbClr val="CC00CC"/>
              </a:solidFill>
            </a:endParaRPr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1687" y="1497013"/>
            <a:ext cx="7885113" cy="426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</a:t>
            </a:r>
            <a:r>
              <a:rPr lang="en-US" altLang="zh-CN" sz="3200" b="1" smtClean="0">
                <a:ea typeface="宋体" pitchFamily="2" charset="-122"/>
              </a:rPr>
              <a:t>5.2</a:t>
            </a:r>
            <a:r>
              <a:rPr lang="en-US" altLang="en-US" sz="3200" b="1" smtClean="0">
                <a:ea typeface="宋体" pitchFamily="2" charset="-122"/>
              </a:rPr>
              <a:t> 彩色图像锐化</a:t>
            </a:r>
            <a:endParaRPr lang="zh-CN" altLang="en-US" sz="3200" b="1" smtClean="0">
              <a:ea typeface="宋体" pitchFamily="2" charset="-122"/>
            </a:endParaRPr>
          </a:p>
        </p:txBody>
      </p:sp>
      <p:sp>
        <p:nvSpPr>
          <p:cNvPr id="1434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981075"/>
            <a:ext cx="8137525" cy="4752975"/>
          </a:xfrm>
        </p:spPr>
        <p:txBody>
          <a:bodyPr/>
          <a:lstStyle/>
          <a:p>
            <a:pPr algn="just" eaLnBrk="1" hangingPunct="1"/>
            <a:r>
              <a:rPr lang="zh-CN" altLang="en-US" b="1" dirty="0" smtClean="0">
                <a:solidFill>
                  <a:srgbClr val="CC0000"/>
                </a:solidFill>
                <a:ea typeface="宋体" pitchFamily="2" charset="-122"/>
              </a:rPr>
              <a:t>锐化的主要目的是突出图像的细节</a:t>
            </a:r>
          </a:p>
          <a:p>
            <a:pPr lvl="1" algn="just" eaLnBrk="1" hangingPunct="1"/>
            <a:r>
              <a:rPr lang="zh-CN" altLang="en-US" b="1" dirty="0" smtClean="0">
                <a:solidFill>
                  <a:srgbClr val="4D2981"/>
                </a:solidFill>
                <a:ea typeface="宋体" pitchFamily="2" charset="-122"/>
              </a:rPr>
              <a:t>考虑用</a:t>
            </a:r>
            <a:r>
              <a:rPr lang="en-US" altLang="zh-CN" b="1" dirty="0" err="1" smtClean="0">
                <a:solidFill>
                  <a:srgbClr val="FF0000"/>
                </a:solidFill>
                <a:ea typeface="宋体" pitchFamily="2" charset="-122"/>
              </a:rPr>
              <a:t>Laplacian</a:t>
            </a:r>
            <a:r>
              <a:rPr lang="zh-CN" altLang="en-US" b="1" dirty="0" smtClean="0">
                <a:solidFill>
                  <a:srgbClr val="4D2981"/>
                </a:solidFill>
                <a:ea typeface="宋体" pitchFamily="2" charset="-122"/>
              </a:rPr>
              <a:t>算子的锐化处理，其它锐化算子的处理类似</a:t>
            </a:r>
          </a:p>
        </p:txBody>
      </p:sp>
      <p:sp>
        <p:nvSpPr>
          <p:cNvPr id="14341" name="Rectangle 3"/>
          <p:cNvSpPr>
            <a:spLocks noChangeArrowheads="1"/>
          </p:cNvSpPr>
          <p:nvPr/>
        </p:nvSpPr>
        <p:spPr bwMode="auto">
          <a:xfrm>
            <a:off x="323850" y="2613891"/>
            <a:ext cx="8496300" cy="2528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2800" b="1" dirty="0"/>
              <a:t>在</a:t>
            </a:r>
            <a:r>
              <a:rPr lang="en-US" altLang="zh-CN" sz="2800" b="1" dirty="0"/>
              <a:t>RGB</a:t>
            </a:r>
            <a:r>
              <a:rPr lang="zh-CN" altLang="en-US" sz="2800" b="1" dirty="0"/>
              <a:t>彩色系统中，向量</a:t>
            </a:r>
            <a:r>
              <a:rPr lang="en-US" altLang="zh-CN" sz="2800" b="1" dirty="0"/>
              <a:t>c</a:t>
            </a:r>
            <a:r>
              <a:rPr lang="zh-CN" altLang="en-US" sz="2800" b="1" dirty="0"/>
              <a:t>的</a:t>
            </a:r>
            <a:r>
              <a:rPr lang="en-US" altLang="zh-CN" sz="2800" b="1" dirty="0" err="1"/>
              <a:t>Laplacian</a:t>
            </a:r>
            <a:r>
              <a:rPr lang="zh-CN" altLang="en-US" sz="2800" b="1" dirty="0"/>
              <a:t>变换为：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None/>
            </a:pPr>
            <a:endParaRPr lang="zh-CN" altLang="en-US" sz="2800" b="1" dirty="0"/>
          </a:p>
        </p:txBody>
      </p:sp>
      <p:graphicFrame>
        <p:nvGraphicFramePr>
          <p:cNvPr id="14338" name="Object 5"/>
          <p:cNvGraphicFramePr>
            <a:graphicFrameLocks noChangeAspect="1"/>
          </p:cNvGraphicFramePr>
          <p:nvPr/>
        </p:nvGraphicFramePr>
        <p:xfrm>
          <a:off x="2112386" y="3333173"/>
          <a:ext cx="3455987" cy="1555750"/>
        </p:xfrm>
        <a:graphic>
          <a:graphicData uri="http://schemas.openxmlformats.org/presentationml/2006/ole">
            <p:oleObj spid="_x0000_s14338" r:id="rId3" imgW="1625600" imgH="736600" progId="Equation.3">
              <p:embed/>
            </p:oleObj>
          </a:graphicData>
        </a:graphic>
      </p:graphicFrame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864033" y="5280025"/>
            <a:ext cx="7559675" cy="71120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zh-CN" altLang="en-US" sz="2000" b="1" dirty="0" smtClean="0">
                <a:solidFill>
                  <a:srgbClr val="0000FF"/>
                </a:solidFill>
              </a:rPr>
              <a:t> 它</a:t>
            </a:r>
            <a:r>
              <a:rPr lang="zh-CN" altLang="en-US" sz="2000" b="1" dirty="0">
                <a:solidFill>
                  <a:srgbClr val="0000FF"/>
                </a:solidFill>
              </a:rPr>
              <a:t>告诉我们可以通过分别计算每一分量图像的</a:t>
            </a:r>
            <a:r>
              <a:rPr lang="en-US" altLang="zh-CN" sz="2000" b="1" dirty="0" err="1">
                <a:solidFill>
                  <a:srgbClr val="0000FF"/>
                </a:solidFill>
              </a:rPr>
              <a:t>Laplacian</a:t>
            </a:r>
            <a:r>
              <a:rPr lang="zh-CN" altLang="en-US" sz="2000" b="1" dirty="0">
                <a:solidFill>
                  <a:srgbClr val="0000FF"/>
                </a:solidFill>
              </a:rPr>
              <a:t>去计算全彩色图像的</a:t>
            </a:r>
            <a:r>
              <a:rPr lang="en-US" altLang="zh-CN" sz="2000" b="1" dirty="0" err="1" smtClean="0">
                <a:solidFill>
                  <a:srgbClr val="0000FF"/>
                </a:solidFill>
              </a:rPr>
              <a:t>Laplacian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6300788" y="3789363"/>
            <a:ext cx="863600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(9.5)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720725" y="185738"/>
            <a:ext cx="6443663" cy="579437"/>
          </a:xfrm>
          <a:prstGeom prst="rect">
            <a:avLst/>
          </a:prstGeom>
          <a:noFill/>
          <a:ln w="25400">
            <a:noFill/>
            <a:miter lim="800000"/>
            <a:headEnd/>
            <a:tailEnd type="none" w="sm" len="lg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>
                <a:latin typeface="华文中宋" pitchFamily="2" charset="-122"/>
              </a:rPr>
              <a:t>6.5.2 </a:t>
            </a:r>
            <a:r>
              <a:rPr lang="zh-CN" altLang="en-US" sz="3200" b="1">
                <a:latin typeface="华文中宋" pitchFamily="2" charset="-122"/>
              </a:rPr>
              <a:t>彩色图像锐化</a:t>
            </a:r>
          </a:p>
        </p:txBody>
      </p:sp>
      <p:sp>
        <p:nvSpPr>
          <p:cNvPr id="64515" name="Text Box 10"/>
          <p:cNvSpPr txBox="1">
            <a:spLocks noChangeArrowheads="1"/>
          </p:cNvSpPr>
          <p:nvPr/>
        </p:nvSpPr>
        <p:spPr bwMode="auto">
          <a:xfrm>
            <a:off x="179388" y="1052513"/>
            <a:ext cx="8964612" cy="4572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 type="none" w="sm" len="lg"/>
          </a:ln>
        </p:spPr>
        <p:txBody>
          <a:bodyPr>
            <a:spAutoFit/>
          </a:bodyPr>
          <a:lstStyle/>
          <a:p>
            <a:pPr marL="261938" indent="-261938" algn="just"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2400" b="1">
                <a:latin typeface="华文中宋" pitchFamily="2" charset="-122"/>
              </a:rPr>
              <a:t>求</a:t>
            </a:r>
            <a:r>
              <a:rPr lang="en-US" altLang="zh-CN" sz="2400" b="1">
                <a:latin typeface="华文中宋" pitchFamily="2" charset="-122"/>
              </a:rPr>
              <a:t>Laplacian</a:t>
            </a:r>
            <a:r>
              <a:rPr lang="zh-CN" altLang="en-US" sz="2400" b="1">
                <a:latin typeface="华文中宋" pitchFamily="2" charset="-122"/>
              </a:rPr>
              <a:t>算子的运算，仍可以在各</a:t>
            </a:r>
            <a:r>
              <a:rPr lang="en-US" altLang="zh-CN" sz="2400" b="1">
                <a:latin typeface="华文中宋" pitchFamily="2" charset="-122"/>
              </a:rPr>
              <a:t>RGB</a:t>
            </a:r>
            <a:r>
              <a:rPr lang="zh-CN" altLang="en-US" sz="2400" b="1">
                <a:latin typeface="华文中宋" pitchFamily="2" charset="-122"/>
              </a:rPr>
              <a:t>分量上分别进行。</a:t>
            </a:r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1628775"/>
            <a:ext cx="8135937" cy="462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1052513"/>
            <a:ext cx="7777162" cy="487362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sz="3200" b="1" smtClean="0">
                <a:solidFill>
                  <a:srgbClr val="FF3300"/>
                </a:solidFill>
                <a:latin typeface="华文中宋" pitchFamily="2" charset="-122"/>
              </a:rPr>
              <a:t>R</a:t>
            </a:r>
            <a:r>
              <a:rPr lang="en-US" altLang="zh-CN" sz="3200" b="1" smtClean="0">
                <a:solidFill>
                  <a:srgbClr val="00FF00"/>
                </a:solidFill>
                <a:latin typeface="华文中宋" pitchFamily="2" charset="-122"/>
              </a:rPr>
              <a:t>G</a:t>
            </a:r>
            <a:r>
              <a:rPr lang="en-US" altLang="zh-CN" sz="3200" b="1" smtClean="0">
                <a:solidFill>
                  <a:srgbClr val="0000FF"/>
                </a:solidFill>
                <a:latin typeface="华文中宋" pitchFamily="2" charset="-122"/>
              </a:rPr>
              <a:t>B</a:t>
            </a:r>
            <a:r>
              <a:rPr lang="zh-CN" altLang="en-US" sz="3200" b="1" smtClean="0">
                <a:latin typeface="华文中宋" pitchFamily="2" charset="-122"/>
              </a:rPr>
              <a:t>模型</a:t>
            </a:r>
          </a:p>
        </p:txBody>
      </p:sp>
      <p:pic>
        <p:nvPicPr>
          <p:cNvPr id="27651" name="Picture 6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 cstate="print"/>
          <a:srcRect l="36362"/>
          <a:stretch>
            <a:fillRect/>
          </a:stretch>
        </p:blipFill>
        <p:spPr>
          <a:xfrm>
            <a:off x="179388" y="1916113"/>
            <a:ext cx="4826000" cy="4087812"/>
          </a:xfrm>
        </p:spPr>
      </p:pic>
      <p:pic>
        <p:nvPicPr>
          <p:cNvPr id="27652" name="Picture 6"/>
          <p:cNvPicPr>
            <a:picLocks noChangeAspect="1" noChangeArrowheads="1"/>
          </p:cNvPicPr>
          <p:nvPr/>
        </p:nvPicPr>
        <p:blipFill>
          <a:blip r:embed="rId3" cstate="print"/>
          <a:srcRect l="31326" r="30919" b="14726"/>
          <a:stretch>
            <a:fillRect/>
          </a:stretch>
        </p:blipFill>
        <p:spPr bwMode="auto">
          <a:xfrm>
            <a:off x="5342371" y="1925639"/>
            <a:ext cx="3168650" cy="283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Rectangle 2"/>
          <p:cNvSpPr>
            <a:spLocks noChangeArrowheads="1"/>
          </p:cNvSpPr>
          <p:nvPr/>
        </p:nvSpPr>
        <p:spPr bwMode="white">
          <a:xfrm>
            <a:off x="5599545" y="5063982"/>
            <a:ext cx="2663825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b="1" dirty="0">
                <a:solidFill>
                  <a:srgbClr val="FF3300"/>
                </a:solidFill>
                <a:latin typeface="华文中宋" pitchFamily="2" charset="-122"/>
              </a:rPr>
              <a:t>R</a:t>
            </a:r>
            <a:r>
              <a:rPr lang="en-US" altLang="zh-CN" b="1" dirty="0">
                <a:solidFill>
                  <a:srgbClr val="00FF00"/>
                </a:solidFill>
                <a:latin typeface="华文中宋" pitchFamily="2" charset="-122"/>
              </a:rPr>
              <a:t>G</a:t>
            </a:r>
            <a:r>
              <a:rPr lang="en-US" altLang="zh-CN" b="1" dirty="0">
                <a:solidFill>
                  <a:srgbClr val="0000FF"/>
                </a:solidFill>
                <a:latin typeface="华文中宋" pitchFamily="2" charset="-122"/>
              </a:rPr>
              <a:t>B</a:t>
            </a:r>
            <a:r>
              <a:rPr lang="en-US" altLang="zh-CN" dirty="0">
                <a:latin typeface="华文中宋" pitchFamily="2" charset="-122"/>
              </a:rPr>
              <a:t> 24</a:t>
            </a:r>
            <a:r>
              <a:rPr lang="zh-CN" altLang="en-US" dirty="0">
                <a:latin typeface="华文中宋" pitchFamily="2" charset="-122"/>
              </a:rPr>
              <a:t>位彩色立方体</a:t>
            </a:r>
          </a:p>
        </p:txBody>
      </p:sp>
      <p:sp>
        <p:nvSpPr>
          <p:cNvPr id="27654" name="Rectangle 2"/>
          <p:cNvSpPr>
            <a:spLocks noChangeArrowheads="1"/>
          </p:cNvSpPr>
          <p:nvPr/>
        </p:nvSpPr>
        <p:spPr bwMode="white">
          <a:xfrm>
            <a:off x="827088" y="133350"/>
            <a:ext cx="7777162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3200" b="1">
                <a:solidFill>
                  <a:srgbClr val="FF3300"/>
                </a:solidFill>
                <a:latin typeface="华文中宋" pitchFamily="2" charset="-122"/>
              </a:rPr>
              <a:t>6.2 </a:t>
            </a:r>
            <a:r>
              <a:rPr lang="zh-CN" altLang="en-US" sz="3200" b="1">
                <a:solidFill>
                  <a:srgbClr val="FF3300"/>
                </a:solidFill>
                <a:latin typeface="华文中宋" pitchFamily="2" charset="-122"/>
              </a:rPr>
              <a:t>彩色模型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</a:t>
            </a:r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 彩色图像分割</a:t>
            </a:r>
            <a:endParaRPr lang="zh-CN" altLang="en-US" sz="3200" b="1" smtClean="0">
              <a:ea typeface="宋体" pitchFamily="2" charset="-122"/>
            </a:endParaRPr>
          </a:p>
        </p:txBody>
      </p:sp>
      <p:sp>
        <p:nvSpPr>
          <p:cNvPr id="655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395288" y="1125538"/>
            <a:ext cx="8137525" cy="13668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b="1" smtClean="0">
                <a:solidFill>
                  <a:srgbClr val="A71A03"/>
                </a:solidFill>
                <a:ea typeface="宋体" pitchFamily="2" charset="-122"/>
              </a:rPr>
              <a:t>彩色图像分割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 smtClean="0">
                <a:solidFill>
                  <a:srgbClr val="000099"/>
                </a:solidFill>
                <a:ea typeface="宋体" pitchFamily="2" charset="-122"/>
              </a:rPr>
              <a:t>图像分割是把</a:t>
            </a:r>
            <a:r>
              <a:rPr lang="zh-CN" altLang="en-US" b="1" smtClean="0">
                <a:solidFill>
                  <a:srgbClr val="FF0000"/>
                </a:solidFill>
                <a:ea typeface="宋体" pitchFamily="2" charset="-122"/>
              </a:rPr>
              <a:t>图像分成各具特性的区域并提取出感兴趣</a:t>
            </a:r>
            <a:r>
              <a:rPr lang="zh-CN" altLang="en-US" b="1" smtClean="0">
                <a:solidFill>
                  <a:srgbClr val="000099"/>
                </a:solidFill>
                <a:ea typeface="宋体" pitchFamily="2" charset="-122"/>
              </a:rPr>
              <a:t>目标的技术和过程。</a:t>
            </a:r>
            <a:r>
              <a:rPr lang="zh-CN" altLang="en-US" smtClean="0">
                <a:solidFill>
                  <a:srgbClr val="0000FF"/>
                </a:solidFill>
                <a:ea typeface="宋体" pitchFamily="2" charset="-122"/>
              </a:rPr>
              <a:t> </a:t>
            </a:r>
          </a:p>
        </p:txBody>
      </p:sp>
      <p:sp>
        <p:nvSpPr>
          <p:cNvPr id="172036" name="Text Box 4"/>
          <p:cNvSpPr txBox="1">
            <a:spLocks noChangeArrowheads="1"/>
          </p:cNvSpPr>
          <p:nvPr/>
        </p:nvSpPr>
        <p:spPr bwMode="auto">
          <a:xfrm>
            <a:off x="684213" y="2997200"/>
            <a:ext cx="863600" cy="1320800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>
                <a:solidFill>
                  <a:srgbClr val="000099"/>
                </a:solidFill>
              </a:rPr>
              <a:t>彩色图像分割方法</a:t>
            </a:r>
          </a:p>
        </p:txBody>
      </p:sp>
      <p:sp>
        <p:nvSpPr>
          <p:cNvPr id="172037" name="Text Box 5"/>
          <p:cNvSpPr txBox="1">
            <a:spLocks noChangeArrowheads="1"/>
          </p:cNvSpPr>
          <p:nvPr/>
        </p:nvSpPr>
        <p:spPr bwMode="auto">
          <a:xfrm>
            <a:off x="1692275" y="2997200"/>
            <a:ext cx="3587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3600"/>
              <a:t>=</a:t>
            </a:r>
          </a:p>
        </p:txBody>
      </p:sp>
      <p:sp>
        <p:nvSpPr>
          <p:cNvPr id="172038" name="Text Box 6"/>
          <p:cNvSpPr txBox="1">
            <a:spLocks noChangeArrowheads="1"/>
          </p:cNvSpPr>
          <p:nvPr/>
        </p:nvSpPr>
        <p:spPr bwMode="auto">
          <a:xfrm>
            <a:off x="2268538" y="2852738"/>
            <a:ext cx="3240087" cy="3605212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000" b="1" dirty="0">
                <a:solidFill>
                  <a:srgbClr val="000099"/>
                </a:solidFill>
              </a:rPr>
              <a:t>单色图像分割方法：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zh-CN" altLang="en-US" sz="2000" b="1" dirty="0">
                <a:solidFill>
                  <a:srgbClr val="000099"/>
                </a:solidFill>
              </a:rPr>
              <a:t>  </a:t>
            </a:r>
            <a:r>
              <a:rPr lang="zh-CN" altLang="en-US" sz="2000" b="1" dirty="0">
                <a:solidFill>
                  <a:srgbClr val="FF0000"/>
                </a:solidFill>
              </a:rPr>
              <a:t>阈值法</a:t>
            </a:r>
            <a:r>
              <a:rPr lang="zh-CN" altLang="en-US" sz="2000" b="1" dirty="0">
                <a:solidFill>
                  <a:srgbClr val="000099"/>
                </a:solidFill>
              </a:rPr>
              <a:t>（人工确定阈值、</a:t>
            </a:r>
            <a:r>
              <a:rPr lang="zh-CN" altLang="en-US" sz="2000" b="1" dirty="0">
                <a:solidFill>
                  <a:srgbClr val="FF0000"/>
                </a:solidFill>
              </a:rPr>
              <a:t>迭代法</a:t>
            </a:r>
            <a:r>
              <a:rPr lang="zh-CN" altLang="en-US" sz="2000" b="1" dirty="0">
                <a:solidFill>
                  <a:srgbClr val="000099"/>
                </a:solidFill>
              </a:rPr>
              <a:t>、最大类间方差法、最大熵法、</a:t>
            </a:r>
            <a:r>
              <a:rPr lang="zh-CN" altLang="en-US" sz="2000" b="1" dirty="0">
                <a:solidFill>
                  <a:srgbClr val="FF0000"/>
                </a:solidFill>
              </a:rPr>
              <a:t>最小误差法</a:t>
            </a:r>
            <a:r>
              <a:rPr lang="zh-CN" altLang="en-US" sz="2000" b="1" dirty="0">
                <a:solidFill>
                  <a:srgbClr val="000099"/>
                </a:solidFill>
              </a:rPr>
              <a:t>）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zh-CN" altLang="en-US" sz="2000" b="1" dirty="0">
                <a:solidFill>
                  <a:srgbClr val="000099"/>
                </a:solidFill>
              </a:rPr>
              <a:t>  </a:t>
            </a:r>
            <a:r>
              <a:rPr lang="zh-CN" altLang="en-US" sz="2000" b="1" dirty="0">
                <a:solidFill>
                  <a:srgbClr val="FF0000"/>
                </a:solidFill>
              </a:rPr>
              <a:t>边缘检测</a:t>
            </a:r>
            <a:r>
              <a:rPr lang="zh-CN" altLang="en-US" sz="2000" b="1" dirty="0">
                <a:solidFill>
                  <a:srgbClr val="000099"/>
                </a:solidFill>
              </a:rPr>
              <a:t>（边缘检测和连接）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zh-CN" altLang="en-US" sz="2000" b="1" dirty="0">
                <a:solidFill>
                  <a:srgbClr val="FF0000"/>
                </a:solidFill>
              </a:rPr>
              <a:t>  区域分割</a:t>
            </a:r>
            <a:r>
              <a:rPr lang="zh-CN" altLang="en-US" sz="2000" b="1" dirty="0">
                <a:solidFill>
                  <a:srgbClr val="000099"/>
                </a:solidFill>
              </a:rPr>
              <a:t>（区域生长法、区域分裂合并法）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zh-CN" altLang="en-US" sz="2000" b="1" dirty="0">
                <a:solidFill>
                  <a:srgbClr val="000099"/>
                </a:solidFill>
              </a:rPr>
              <a:t>  混合方法</a:t>
            </a:r>
          </a:p>
        </p:txBody>
      </p:sp>
      <p:sp>
        <p:nvSpPr>
          <p:cNvPr id="172039" name="Text Box 7"/>
          <p:cNvSpPr txBox="1">
            <a:spLocks noChangeArrowheads="1"/>
          </p:cNvSpPr>
          <p:nvPr/>
        </p:nvSpPr>
        <p:spPr bwMode="auto">
          <a:xfrm>
            <a:off x="5651500" y="3068638"/>
            <a:ext cx="5032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3600">
                <a:solidFill>
                  <a:srgbClr val="01290B"/>
                </a:solidFill>
              </a:rPr>
              <a:t>+</a:t>
            </a:r>
          </a:p>
        </p:txBody>
      </p:sp>
      <p:sp>
        <p:nvSpPr>
          <p:cNvPr id="65544" name="Text Box 8"/>
          <p:cNvSpPr txBox="1">
            <a:spLocks noChangeArrowheads="1"/>
          </p:cNvSpPr>
          <p:nvPr/>
        </p:nvSpPr>
        <p:spPr bwMode="auto">
          <a:xfrm>
            <a:off x="5940425" y="2997200"/>
            <a:ext cx="26638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zh-CN" altLang="en-US"/>
          </a:p>
        </p:txBody>
      </p:sp>
      <p:sp>
        <p:nvSpPr>
          <p:cNvPr id="172041" name="Text Box 9"/>
          <p:cNvSpPr txBox="1">
            <a:spLocks noChangeArrowheads="1"/>
          </p:cNvSpPr>
          <p:nvPr/>
        </p:nvSpPr>
        <p:spPr bwMode="auto">
          <a:xfrm>
            <a:off x="6300788" y="2924175"/>
            <a:ext cx="2519362" cy="3265488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b="1">
                <a:solidFill>
                  <a:srgbClr val="000099"/>
                </a:solidFill>
              </a:rPr>
              <a:t>彩色空间：</a:t>
            </a:r>
          </a:p>
          <a:p>
            <a:pPr eaLnBrk="0" hangingPunct="0">
              <a:spcBef>
                <a:spcPct val="50000"/>
              </a:spcBef>
            </a:pPr>
            <a:r>
              <a:rPr lang="zh-CN" altLang="en-US" b="1">
                <a:solidFill>
                  <a:srgbClr val="000099"/>
                </a:solidFill>
              </a:rPr>
              <a:t>        </a:t>
            </a:r>
            <a:r>
              <a:rPr lang="en-US" altLang="zh-CN" b="1">
                <a:solidFill>
                  <a:srgbClr val="000099"/>
                </a:solidFill>
              </a:rPr>
              <a:t>RGB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000099"/>
                </a:solidFill>
              </a:rPr>
              <a:t>        HSI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000099"/>
                </a:solidFill>
              </a:rPr>
              <a:t>        HSV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000099"/>
                </a:solidFill>
              </a:rPr>
              <a:t>        CMY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000099"/>
                </a:solidFill>
              </a:rPr>
              <a:t>        CIE XYZ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000099"/>
                </a:solidFill>
              </a:rPr>
              <a:t>        CIE L</a:t>
            </a:r>
            <a:r>
              <a:rPr lang="en-US" altLang="zh-CN" b="1" baseline="30000">
                <a:solidFill>
                  <a:srgbClr val="000099"/>
                </a:solidFill>
              </a:rPr>
              <a:t>*</a:t>
            </a:r>
            <a:r>
              <a:rPr lang="en-US" altLang="zh-CN" b="1">
                <a:solidFill>
                  <a:srgbClr val="000099"/>
                </a:solidFill>
              </a:rPr>
              <a:t>a</a:t>
            </a:r>
            <a:r>
              <a:rPr lang="en-US" altLang="zh-CN" b="1" baseline="30000">
                <a:solidFill>
                  <a:srgbClr val="000099"/>
                </a:solidFill>
              </a:rPr>
              <a:t>*</a:t>
            </a:r>
            <a:r>
              <a:rPr lang="en-US" altLang="zh-CN" b="1">
                <a:solidFill>
                  <a:srgbClr val="000099"/>
                </a:solidFill>
              </a:rPr>
              <a:t>b</a:t>
            </a:r>
            <a:r>
              <a:rPr lang="en-US" altLang="zh-CN" b="1" baseline="30000">
                <a:solidFill>
                  <a:srgbClr val="000099"/>
                </a:solidFill>
              </a:rPr>
              <a:t>*</a:t>
            </a:r>
            <a:endParaRPr lang="en-US" altLang="zh-CN" b="1">
              <a:solidFill>
                <a:srgbClr val="000099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altLang="zh-CN" b="1">
                <a:solidFill>
                  <a:srgbClr val="000099"/>
                </a:solidFill>
              </a:rPr>
              <a:t>        YUV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2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2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6" grpId="0" animBg="1"/>
      <p:bldP spid="172037" grpId="0"/>
      <p:bldP spid="172038" grpId="0" animBg="1"/>
      <p:bldP spid="172039" grpId="0"/>
      <p:bldP spid="17204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</a:t>
            </a:r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.1 HSI彩色空间分割</a:t>
            </a:r>
            <a:endParaRPr lang="zh-CN" altLang="en-US" sz="3200" b="1" smtClean="0">
              <a:ea typeface="宋体" pitchFamily="2" charset="-122"/>
            </a:endParaRPr>
          </a:p>
        </p:txBody>
      </p:sp>
      <p:sp>
        <p:nvSpPr>
          <p:cNvPr id="665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413761" y="1230457"/>
            <a:ext cx="8353425" cy="39608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HSI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模型（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HSI Model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）是面向颜色处理的，用色调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(Hue)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、饱和度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(Saturation)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、亮度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(Intensity)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来描述颜色</a:t>
            </a:r>
            <a:endParaRPr lang="en-US" altLang="zh-CN" sz="2800" b="1" dirty="0" smtClean="0">
              <a:solidFill>
                <a:srgbClr val="00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用色调和饱和度描述色彩，用亮度描述光的强度。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这个模型有二个特点：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8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（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分量与图像的彩色信息无关；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（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H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和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分量与人感受颜色的方式是紧密相连的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b="1" dirty="0" smtClean="0">
                <a:ea typeface="宋体" pitchFamily="2" charset="-122"/>
              </a:rPr>
              <a:t>    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734869" y="4794107"/>
            <a:ext cx="7725640" cy="92333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u"/>
            </a:pPr>
            <a:r>
              <a:rPr lang="zh-CN" altLang="en-US" b="1" dirty="0" smtClean="0">
                <a:solidFill>
                  <a:srgbClr val="0000FF"/>
                </a:solidFill>
              </a:rPr>
              <a:t> 这</a:t>
            </a:r>
            <a:r>
              <a:rPr lang="zh-CN" altLang="en-US" b="1" dirty="0">
                <a:solidFill>
                  <a:srgbClr val="0000FF"/>
                </a:solidFill>
              </a:rPr>
              <a:t>些特点使得</a:t>
            </a:r>
            <a:r>
              <a:rPr lang="en-US" altLang="zh-CN" b="1" dirty="0">
                <a:solidFill>
                  <a:srgbClr val="0000FF"/>
                </a:solidFill>
              </a:rPr>
              <a:t>HSI</a:t>
            </a:r>
            <a:r>
              <a:rPr lang="zh-CN" altLang="en-US" b="1" dirty="0">
                <a:solidFill>
                  <a:srgbClr val="0000FF"/>
                </a:solidFill>
              </a:rPr>
              <a:t>模型非常适合于借助人的视觉系统来感知彩色特性的图像处理算</a:t>
            </a:r>
            <a:r>
              <a:rPr lang="zh-CN" altLang="en-US" b="1" dirty="0" smtClean="0">
                <a:solidFill>
                  <a:srgbClr val="0000FF"/>
                </a:solidFill>
              </a:rPr>
              <a:t>法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</a:t>
            </a:r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.1 HSI彩色空间分割</a:t>
            </a:r>
            <a:endParaRPr lang="zh-CN" altLang="en-US" sz="3200" b="1" smtClean="0">
              <a:ea typeface="宋体" pitchFamily="2" charset="-122"/>
            </a:endParaRPr>
          </a:p>
        </p:txBody>
      </p:sp>
      <p:sp>
        <p:nvSpPr>
          <p:cNvPr id="675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163781"/>
            <a:ext cx="8496300" cy="4382943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0000FF"/>
                </a:solidFill>
                <a:ea typeface="宋体" pitchFamily="2" charset="-122"/>
              </a:rPr>
              <a:t>HSI</a:t>
            </a:r>
            <a:r>
              <a:rPr lang="zh-CN" altLang="en-US" b="1" dirty="0" smtClean="0">
                <a:solidFill>
                  <a:srgbClr val="0000FF"/>
                </a:solidFill>
                <a:ea typeface="宋体" pitchFamily="2" charset="-122"/>
              </a:rPr>
              <a:t>彩色空间图像分割基本思想</a:t>
            </a:r>
          </a:p>
          <a:p>
            <a:pPr lvl="1" eaLnBrk="1" hangingPunct="1"/>
            <a:r>
              <a:rPr lang="zh-CN" altLang="en-US" b="1" dirty="0" smtClean="0">
                <a:ea typeface="宋体" pitchFamily="2" charset="-122"/>
              </a:rPr>
              <a:t>以</a:t>
            </a:r>
            <a:r>
              <a:rPr lang="zh-CN" altLang="en-US" b="1" dirty="0" smtClean="0">
                <a:solidFill>
                  <a:srgbClr val="CC0000"/>
                </a:solidFill>
                <a:ea typeface="宋体" pitchFamily="2" charset="-122"/>
              </a:rPr>
              <a:t>饱和度</a:t>
            </a:r>
            <a:r>
              <a:rPr lang="zh-CN" altLang="en-US" b="1" dirty="0" smtClean="0">
                <a:ea typeface="宋体" pitchFamily="2" charset="-122"/>
              </a:rPr>
              <a:t>作为一个模板图像，从</a:t>
            </a:r>
            <a:r>
              <a:rPr lang="zh-CN" altLang="en-US" b="1" dirty="0" smtClean="0">
                <a:solidFill>
                  <a:srgbClr val="CC0000"/>
                </a:solidFill>
                <a:ea typeface="宋体" pitchFamily="2" charset="-122"/>
              </a:rPr>
              <a:t>色调</a:t>
            </a:r>
            <a:r>
              <a:rPr lang="zh-CN" altLang="en-US" b="1" dirty="0" smtClean="0">
                <a:ea typeface="宋体" pitchFamily="2" charset="-122"/>
              </a:rPr>
              <a:t>图像中分离出感兴趣的特征区</a:t>
            </a:r>
          </a:p>
          <a:p>
            <a:pPr lvl="1" eaLnBrk="1" hangingPunct="1"/>
            <a:r>
              <a:rPr lang="zh-CN" altLang="en-US" b="1" dirty="0" smtClean="0">
                <a:ea typeface="宋体" pitchFamily="2" charset="-122"/>
              </a:rPr>
              <a:t>由于</a:t>
            </a:r>
            <a:r>
              <a:rPr lang="zh-CN" altLang="en-US" b="1" dirty="0" smtClean="0">
                <a:solidFill>
                  <a:srgbClr val="CC0000"/>
                </a:solidFill>
                <a:ea typeface="宋体" pitchFamily="2" charset="-122"/>
              </a:rPr>
              <a:t>强度</a:t>
            </a:r>
            <a:r>
              <a:rPr lang="zh-CN" altLang="en-US" b="1" dirty="0" smtClean="0">
                <a:ea typeface="宋体" pitchFamily="2" charset="-122"/>
              </a:rPr>
              <a:t>不携带彩色信息，彩色图像分割</a:t>
            </a:r>
            <a:r>
              <a:rPr lang="zh-CN" altLang="en-US" b="1" dirty="0" smtClean="0">
                <a:solidFill>
                  <a:srgbClr val="FF0000"/>
                </a:solidFill>
                <a:ea typeface="宋体" pitchFamily="2" charset="-122"/>
              </a:rPr>
              <a:t>一般不</a:t>
            </a:r>
            <a:r>
              <a:rPr lang="zh-CN" altLang="en-US" b="1" dirty="0" smtClean="0">
                <a:ea typeface="宋体" pitchFamily="2" charset="-122"/>
              </a:rPr>
              <a:t>使用</a:t>
            </a:r>
            <a:r>
              <a:rPr lang="zh-CN" altLang="en-US" b="1" dirty="0" smtClean="0">
                <a:solidFill>
                  <a:srgbClr val="FF0000"/>
                </a:solidFill>
                <a:ea typeface="宋体" pitchFamily="2" charset="-122"/>
              </a:rPr>
              <a:t>强度图像</a:t>
            </a:r>
            <a:endParaRPr lang="zh-CN" altLang="en-US" b="1" dirty="0" smtClean="0">
              <a:ea typeface="宋体" pitchFamily="2" charset="-122"/>
            </a:endParaRPr>
          </a:p>
          <a:p>
            <a:pPr eaLnBrk="1" hangingPunct="1"/>
            <a:endParaRPr lang="zh-CN" altLang="en-US" b="1" dirty="0" smtClean="0">
              <a:solidFill>
                <a:srgbClr val="A71A03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</a:t>
            </a:r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.1 HSI彩色空间分割</a:t>
            </a:r>
            <a:endParaRPr lang="zh-CN" altLang="en-US" sz="3200" b="1" smtClean="0">
              <a:ea typeface="宋体" pitchFamily="2" charset="-122"/>
            </a:endParaRPr>
          </a:p>
        </p:txBody>
      </p:sp>
      <p:sp>
        <p:nvSpPr>
          <p:cNvPr id="686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395288" y="981075"/>
            <a:ext cx="8137525" cy="1511300"/>
          </a:xfrm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A71A03"/>
                </a:solidFill>
                <a:ea typeface="宋体" pitchFamily="2" charset="-122"/>
              </a:rPr>
              <a:t>在</a:t>
            </a:r>
            <a:r>
              <a:rPr lang="en-US" altLang="zh-CN" b="1" smtClean="0">
                <a:solidFill>
                  <a:srgbClr val="A71A03"/>
                </a:solidFill>
                <a:ea typeface="宋体" pitchFamily="2" charset="-122"/>
              </a:rPr>
              <a:t>HSI</a:t>
            </a:r>
            <a:r>
              <a:rPr lang="zh-CN" altLang="en-US" b="1" smtClean="0">
                <a:solidFill>
                  <a:srgbClr val="A71A03"/>
                </a:solidFill>
                <a:ea typeface="宋体" pitchFamily="2" charset="-122"/>
              </a:rPr>
              <a:t>空间的图像分割。</a:t>
            </a:r>
          </a:p>
          <a:p>
            <a:pPr lvl="1" eaLnBrk="1" hangingPunct="1"/>
            <a:r>
              <a:rPr lang="zh-CN" altLang="en-US" sz="2000" b="1" smtClean="0">
                <a:ea typeface="宋体" pitchFamily="2" charset="-122"/>
              </a:rPr>
              <a:t>假定兴趣是分割图</a:t>
            </a:r>
            <a:r>
              <a:rPr lang="en-US" altLang="zh-CN" sz="2000" b="1" smtClean="0">
                <a:ea typeface="宋体" pitchFamily="2" charset="-122"/>
              </a:rPr>
              <a:t>9.25</a:t>
            </a:r>
            <a:r>
              <a:rPr lang="zh-CN" altLang="en-US" sz="2000" b="1" smtClean="0">
                <a:ea typeface="宋体" pitchFamily="2" charset="-122"/>
              </a:rPr>
              <a:t>中红色花朵。</a:t>
            </a:r>
          </a:p>
          <a:p>
            <a:pPr lvl="1" eaLnBrk="1" hangingPunct="1"/>
            <a:r>
              <a:rPr lang="zh-CN" altLang="en-US" sz="2000" b="1" smtClean="0">
                <a:ea typeface="宋体" pitchFamily="2" charset="-122"/>
              </a:rPr>
              <a:t>注意：我们感兴趣的区域有相对高的色度值。</a:t>
            </a:r>
            <a:endParaRPr lang="en-US" altLang="zh-CN" sz="2000" b="1" smtClean="0">
              <a:ea typeface="宋体" pitchFamily="2" charset="-122"/>
            </a:endParaRPr>
          </a:p>
        </p:txBody>
      </p:sp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2366" y="2430318"/>
            <a:ext cx="5200650" cy="4076700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</a:t>
            </a:r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.1 HSI彩色空间分割</a:t>
            </a:r>
            <a:endParaRPr lang="zh-CN" altLang="en-US" sz="3200" b="1" smtClean="0">
              <a:ea typeface="宋体" pitchFamily="2" charset="-122"/>
            </a:endParaRPr>
          </a:p>
        </p:txBody>
      </p:sp>
      <p:sp>
        <p:nvSpPr>
          <p:cNvPr id="6963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219199"/>
            <a:ext cx="8496300" cy="3101975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以饱和度作为一个模板图像</a:t>
            </a:r>
            <a:endParaRPr lang="en-US" altLang="zh-CN" b="1" dirty="0" smtClean="0">
              <a:solidFill>
                <a:srgbClr val="CC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 eaLnBrk="1" hangingPunct="1"/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在饱和度图像中选择门限值等于最大饱和度的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30%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，任何比门限大的像素值赋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值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白 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，其他赋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0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值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黑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endParaRPr lang="zh-CN" altLang="en-US" b="1" dirty="0" smtClean="0">
              <a:solidFill>
                <a:srgbClr val="00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/>
            <a:r>
              <a:rPr lang="zh-CN" altLang="en-US" b="1" dirty="0" smtClean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从色调图像中分离出感兴趣的特征区</a:t>
            </a:r>
            <a:endParaRPr lang="en-US" altLang="zh-CN" b="1" dirty="0" smtClean="0">
              <a:solidFill>
                <a:srgbClr val="CC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lvl="1" eaLnBrk="1" hangingPunct="1"/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用饱和度二值模板作用于色调图像就产生出红色花朵分割的结果</a:t>
            </a:r>
          </a:p>
          <a:p>
            <a:pPr eaLnBrk="1" hangingPunct="1"/>
            <a:endParaRPr lang="zh-CN" altLang="en-US" b="1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</a:t>
            </a:r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.1 HSI彩色空间分割</a:t>
            </a:r>
            <a:endParaRPr lang="zh-CN" altLang="en-US" sz="3200" b="1" smtClean="0">
              <a:ea typeface="宋体" pitchFamily="2" charset="-122"/>
            </a:endParaRPr>
          </a:p>
        </p:txBody>
      </p:sp>
      <p:pic>
        <p:nvPicPr>
          <p:cNvPr id="70659" name="Picture 3" descr="图片9"/>
          <p:cNvPicPr>
            <a:picLocks noChangeAspect="1" noChangeArrowheads="1"/>
          </p:cNvPicPr>
          <p:nvPr/>
        </p:nvPicPr>
        <p:blipFill>
          <a:blip r:embed="rId2" cstate="print"/>
          <a:srcRect l="12126" t="1801" r="8084" b="37796"/>
          <a:stretch>
            <a:fillRect/>
          </a:stretch>
        </p:blipFill>
        <p:spPr bwMode="auto">
          <a:xfrm>
            <a:off x="468313" y="1484313"/>
            <a:ext cx="6264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0660" name="Group 4"/>
          <p:cNvGrpSpPr>
            <a:grpSpLocks/>
          </p:cNvGrpSpPr>
          <p:nvPr/>
        </p:nvGrpSpPr>
        <p:grpSpPr bwMode="auto">
          <a:xfrm>
            <a:off x="6948488" y="3357563"/>
            <a:ext cx="1582737" cy="1295400"/>
            <a:chOff x="2880" y="5028"/>
            <a:chExt cx="1800" cy="1247"/>
          </a:xfrm>
        </p:grpSpPr>
        <p:grpSp>
          <p:nvGrpSpPr>
            <p:cNvPr id="70662" name="Group 5"/>
            <p:cNvGrpSpPr>
              <a:grpSpLocks/>
            </p:cNvGrpSpPr>
            <p:nvPr/>
          </p:nvGrpSpPr>
          <p:grpSpPr bwMode="auto">
            <a:xfrm>
              <a:off x="3060" y="5028"/>
              <a:ext cx="1440" cy="1092"/>
              <a:chOff x="3060" y="5028"/>
              <a:chExt cx="1440" cy="1092"/>
            </a:xfrm>
          </p:grpSpPr>
          <p:sp>
            <p:nvSpPr>
              <p:cNvPr id="70669" name="Line 6"/>
              <p:cNvSpPr>
                <a:spLocks noChangeShapeType="1"/>
              </p:cNvSpPr>
              <p:nvPr/>
            </p:nvSpPr>
            <p:spPr bwMode="auto">
              <a:xfrm>
                <a:off x="3060" y="5651"/>
                <a:ext cx="144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670" name="Line 7"/>
              <p:cNvSpPr>
                <a:spLocks noChangeShapeType="1"/>
              </p:cNvSpPr>
              <p:nvPr/>
            </p:nvSpPr>
            <p:spPr bwMode="auto">
              <a:xfrm>
                <a:off x="3420" y="5028"/>
                <a:ext cx="0" cy="10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671" name="Line 8"/>
              <p:cNvSpPr>
                <a:spLocks noChangeShapeType="1"/>
              </p:cNvSpPr>
              <p:nvPr/>
            </p:nvSpPr>
            <p:spPr bwMode="auto">
              <a:xfrm>
                <a:off x="4140" y="5028"/>
                <a:ext cx="0" cy="10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0663" name="Text Box 9"/>
            <p:cNvSpPr txBox="1">
              <a:spLocks noChangeArrowheads="1"/>
            </p:cNvSpPr>
            <p:nvPr/>
          </p:nvSpPr>
          <p:spPr bwMode="auto">
            <a:xfrm>
              <a:off x="2880" y="5028"/>
              <a:ext cx="360" cy="4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1000">
                  <a:solidFill>
                    <a:srgbClr val="000000"/>
                  </a:solidFill>
                </a:rPr>
                <a:t>a</a:t>
              </a:r>
              <a:endParaRPr lang="en-US" altLang="zh-CN"/>
            </a:p>
          </p:txBody>
        </p:sp>
        <p:sp>
          <p:nvSpPr>
            <p:cNvPr id="70664" name="Text Box 10"/>
            <p:cNvSpPr txBox="1">
              <a:spLocks noChangeArrowheads="1"/>
            </p:cNvSpPr>
            <p:nvPr/>
          </p:nvSpPr>
          <p:spPr bwMode="auto">
            <a:xfrm>
              <a:off x="3600" y="5028"/>
              <a:ext cx="360" cy="4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1000">
                  <a:solidFill>
                    <a:srgbClr val="000000"/>
                  </a:solidFill>
                </a:rPr>
                <a:t>b</a:t>
              </a:r>
              <a:endParaRPr lang="en-US" altLang="zh-CN"/>
            </a:p>
          </p:txBody>
        </p:sp>
        <p:sp>
          <p:nvSpPr>
            <p:cNvPr id="70665" name="Text Box 11"/>
            <p:cNvSpPr txBox="1">
              <a:spLocks noChangeArrowheads="1"/>
            </p:cNvSpPr>
            <p:nvPr/>
          </p:nvSpPr>
          <p:spPr bwMode="auto">
            <a:xfrm>
              <a:off x="4320" y="5028"/>
              <a:ext cx="360" cy="4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1000">
                  <a:solidFill>
                    <a:srgbClr val="000000"/>
                  </a:solidFill>
                </a:rPr>
                <a:t>c</a:t>
              </a:r>
              <a:endParaRPr lang="en-US" altLang="zh-CN"/>
            </a:p>
          </p:txBody>
        </p:sp>
        <p:sp>
          <p:nvSpPr>
            <p:cNvPr id="70666" name="Text Box 12"/>
            <p:cNvSpPr txBox="1">
              <a:spLocks noChangeArrowheads="1"/>
            </p:cNvSpPr>
            <p:nvPr/>
          </p:nvSpPr>
          <p:spPr bwMode="auto">
            <a:xfrm>
              <a:off x="2880" y="5808"/>
              <a:ext cx="360" cy="4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1000">
                  <a:solidFill>
                    <a:srgbClr val="000000"/>
                  </a:solidFill>
                </a:rPr>
                <a:t>d</a:t>
              </a:r>
              <a:endParaRPr lang="en-US" altLang="zh-CN"/>
            </a:p>
          </p:txBody>
        </p:sp>
        <p:sp>
          <p:nvSpPr>
            <p:cNvPr id="70667" name="Text Box 13"/>
            <p:cNvSpPr txBox="1">
              <a:spLocks noChangeArrowheads="1"/>
            </p:cNvSpPr>
            <p:nvPr/>
          </p:nvSpPr>
          <p:spPr bwMode="auto">
            <a:xfrm>
              <a:off x="3600" y="5808"/>
              <a:ext cx="360" cy="4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1000">
                  <a:solidFill>
                    <a:srgbClr val="000000"/>
                  </a:solidFill>
                </a:rPr>
                <a:t>e</a:t>
              </a:r>
              <a:endParaRPr lang="en-US" altLang="zh-CN"/>
            </a:p>
          </p:txBody>
        </p:sp>
        <p:sp>
          <p:nvSpPr>
            <p:cNvPr id="70668" name="Text Box 14"/>
            <p:cNvSpPr txBox="1">
              <a:spLocks noChangeArrowheads="1"/>
            </p:cNvSpPr>
            <p:nvPr/>
          </p:nvSpPr>
          <p:spPr bwMode="auto">
            <a:xfrm>
              <a:off x="4320" y="5808"/>
              <a:ext cx="360" cy="4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r>
                <a:rPr lang="en-US" altLang="zh-CN" sz="1000">
                  <a:solidFill>
                    <a:srgbClr val="000000"/>
                  </a:solidFill>
                </a:rPr>
                <a:t>f</a:t>
              </a:r>
              <a:endParaRPr lang="en-US" altLang="zh-CN"/>
            </a:p>
          </p:txBody>
        </p:sp>
      </p:grpSp>
      <p:sp>
        <p:nvSpPr>
          <p:cNvPr id="70661" name="Rectangle 15"/>
          <p:cNvSpPr>
            <a:spLocks noChangeArrowheads="1"/>
          </p:cNvSpPr>
          <p:nvPr/>
        </p:nvSpPr>
        <p:spPr bwMode="auto">
          <a:xfrm>
            <a:off x="755650" y="5373688"/>
            <a:ext cx="76327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zh-CN" altLang="en-US" b="1">
                <a:solidFill>
                  <a:srgbClr val="0000FF"/>
                </a:solidFill>
              </a:rPr>
              <a:t>图</a:t>
            </a:r>
            <a:r>
              <a:rPr lang="en-US" altLang="zh-CN" b="1">
                <a:solidFill>
                  <a:srgbClr val="0000FF"/>
                </a:solidFill>
              </a:rPr>
              <a:t>9.14  </a:t>
            </a:r>
            <a:r>
              <a:rPr lang="zh-CN" altLang="en-US" b="1">
                <a:solidFill>
                  <a:srgbClr val="0000FF"/>
                </a:solidFill>
              </a:rPr>
              <a:t>在</a:t>
            </a:r>
            <a:r>
              <a:rPr lang="en-US" altLang="zh-CN" b="1">
                <a:solidFill>
                  <a:srgbClr val="0000FF"/>
                </a:solidFill>
              </a:rPr>
              <a:t>HSI</a:t>
            </a:r>
            <a:r>
              <a:rPr lang="zh-CN" altLang="en-US" b="1">
                <a:solidFill>
                  <a:srgbClr val="0000FF"/>
                </a:solidFill>
              </a:rPr>
              <a:t>空间的图像分割。</a:t>
            </a:r>
          </a:p>
          <a:p>
            <a:pPr algn="ctr" eaLnBrk="0" hangingPunct="0"/>
            <a:r>
              <a:rPr lang="en-US" altLang="zh-CN" b="1">
                <a:solidFill>
                  <a:srgbClr val="0000FF"/>
                </a:solidFill>
              </a:rPr>
              <a:t>(a)</a:t>
            </a:r>
            <a:r>
              <a:rPr lang="zh-CN" altLang="en-US" b="1">
                <a:solidFill>
                  <a:srgbClr val="0000FF"/>
                </a:solidFill>
              </a:rPr>
              <a:t>原</a:t>
            </a:r>
            <a:r>
              <a:rPr lang="en-US" altLang="zh-CN" b="1">
                <a:solidFill>
                  <a:srgbClr val="0000FF"/>
                </a:solidFill>
              </a:rPr>
              <a:t>RGB</a:t>
            </a:r>
            <a:r>
              <a:rPr lang="zh-CN" altLang="en-US" b="1">
                <a:solidFill>
                  <a:srgbClr val="0000FF"/>
                </a:solidFill>
              </a:rPr>
              <a:t>图像，</a:t>
            </a:r>
            <a:r>
              <a:rPr lang="en-US" altLang="zh-CN" b="1">
                <a:solidFill>
                  <a:srgbClr val="0000FF"/>
                </a:solidFill>
              </a:rPr>
              <a:t>(b)</a:t>
            </a:r>
            <a:r>
              <a:rPr lang="zh-CN" altLang="en-US" b="1">
                <a:solidFill>
                  <a:srgbClr val="0000FF"/>
                </a:solidFill>
              </a:rPr>
              <a:t>色调分量</a:t>
            </a:r>
            <a:r>
              <a:rPr lang="en-US" altLang="zh-CN" b="1">
                <a:solidFill>
                  <a:srgbClr val="0000FF"/>
                </a:solidFill>
              </a:rPr>
              <a:t>H</a:t>
            </a:r>
            <a:r>
              <a:rPr lang="zh-CN" altLang="en-US" b="1">
                <a:solidFill>
                  <a:srgbClr val="0000FF"/>
                </a:solidFill>
              </a:rPr>
              <a:t>，</a:t>
            </a:r>
            <a:r>
              <a:rPr lang="en-US" altLang="zh-CN" b="1">
                <a:solidFill>
                  <a:srgbClr val="0000FF"/>
                </a:solidFill>
              </a:rPr>
              <a:t>(c)</a:t>
            </a:r>
            <a:r>
              <a:rPr lang="zh-CN" altLang="en-US" b="1">
                <a:solidFill>
                  <a:srgbClr val="0000FF"/>
                </a:solidFill>
              </a:rPr>
              <a:t>饱和度分量</a:t>
            </a:r>
            <a:r>
              <a:rPr lang="en-US" altLang="zh-CN" b="1">
                <a:solidFill>
                  <a:srgbClr val="0000FF"/>
                </a:solidFill>
              </a:rPr>
              <a:t>S</a:t>
            </a:r>
            <a:r>
              <a:rPr lang="zh-CN" altLang="en-US" b="1">
                <a:solidFill>
                  <a:srgbClr val="0000FF"/>
                </a:solidFill>
              </a:rPr>
              <a:t>，</a:t>
            </a:r>
            <a:r>
              <a:rPr lang="en-US" altLang="zh-CN" b="1">
                <a:solidFill>
                  <a:srgbClr val="0000FF"/>
                </a:solidFill>
              </a:rPr>
              <a:t>(d)</a:t>
            </a:r>
            <a:r>
              <a:rPr lang="zh-CN" altLang="en-US" b="1">
                <a:solidFill>
                  <a:srgbClr val="0000FF"/>
                </a:solidFill>
              </a:rPr>
              <a:t>强度分量</a:t>
            </a:r>
            <a:r>
              <a:rPr lang="en-US" altLang="zh-CN" b="1">
                <a:solidFill>
                  <a:srgbClr val="0000FF"/>
                </a:solidFill>
              </a:rPr>
              <a:t>I</a:t>
            </a:r>
            <a:r>
              <a:rPr lang="zh-CN" altLang="en-US" b="1">
                <a:solidFill>
                  <a:srgbClr val="0000FF"/>
                </a:solidFill>
              </a:rPr>
              <a:t>，</a:t>
            </a:r>
          </a:p>
          <a:p>
            <a:pPr algn="ctr" eaLnBrk="0" hangingPunct="0"/>
            <a:r>
              <a:rPr lang="en-US" altLang="zh-CN" b="1">
                <a:solidFill>
                  <a:srgbClr val="0000FF"/>
                </a:solidFill>
              </a:rPr>
              <a:t>(e)</a:t>
            </a:r>
            <a:r>
              <a:rPr lang="zh-CN" altLang="en-US" b="1">
                <a:solidFill>
                  <a:srgbClr val="0000FF"/>
                </a:solidFill>
              </a:rPr>
              <a:t>二值饱和度模板（黑</a:t>
            </a:r>
            <a:r>
              <a:rPr lang="en-US" altLang="zh-CN" b="1">
                <a:solidFill>
                  <a:srgbClr val="0000FF"/>
                </a:solidFill>
              </a:rPr>
              <a:t>=0</a:t>
            </a:r>
            <a:r>
              <a:rPr lang="zh-CN" altLang="en-US" b="1">
                <a:solidFill>
                  <a:srgbClr val="0000FF"/>
                </a:solidFill>
              </a:rPr>
              <a:t>），（</a:t>
            </a:r>
            <a:r>
              <a:rPr lang="en-US" altLang="zh-CN" b="1">
                <a:solidFill>
                  <a:srgbClr val="0000FF"/>
                </a:solidFill>
              </a:rPr>
              <a:t>f</a:t>
            </a:r>
            <a:r>
              <a:rPr lang="zh-CN" altLang="en-US" b="1">
                <a:solidFill>
                  <a:srgbClr val="0000FF"/>
                </a:solidFill>
              </a:rPr>
              <a:t>）红色花的分割结果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</a:t>
            </a:r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.2 RGB彩色空间分割</a:t>
            </a:r>
            <a:endParaRPr lang="zh-CN" altLang="en-US" sz="3200" b="1" smtClean="0">
              <a:ea typeface="宋体" pitchFamily="2" charset="-122"/>
            </a:endParaRPr>
          </a:p>
        </p:txBody>
      </p:sp>
      <p:sp>
        <p:nvSpPr>
          <p:cNvPr id="716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400050" y="1133475"/>
            <a:ext cx="8420100" cy="1962150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1" dirty="0" smtClean="0">
                <a:solidFill>
                  <a:srgbClr val="0000FF"/>
                </a:solidFill>
                <a:ea typeface="宋体" pitchFamily="2" charset="-122"/>
              </a:rPr>
              <a:t>在</a:t>
            </a:r>
            <a:r>
              <a:rPr lang="en-US" altLang="zh-CN" sz="2800" b="1" dirty="0" smtClean="0">
                <a:solidFill>
                  <a:srgbClr val="0000FF"/>
                </a:solidFill>
                <a:ea typeface="宋体" pitchFamily="2" charset="-122"/>
              </a:rPr>
              <a:t>HSI</a:t>
            </a:r>
            <a:r>
              <a:rPr lang="zh-CN" altLang="en-US" sz="2800" b="1" dirty="0" smtClean="0">
                <a:solidFill>
                  <a:srgbClr val="0000FF"/>
                </a:solidFill>
                <a:ea typeface="宋体" pitchFamily="2" charset="-122"/>
              </a:rPr>
              <a:t>空间彩色图像较直观</a:t>
            </a:r>
            <a:endParaRPr lang="en-US" altLang="zh-CN" sz="2800" b="1" dirty="0" smtClean="0">
              <a:solidFill>
                <a:srgbClr val="0000FF"/>
              </a:solidFill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 smtClean="0">
                <a:solidFill>
                  <a:srgbClr val="0000FF"/>
                </a:solidFill>
                <a:ea typeface="宋体" pitchFamily="2" charset="-122"/>
              </a:rPr>
              <a:t>但通常用</a:t>
            </a:r>
            <a:r>
              <a:rPr lang="en-US" altLang="zh-CN" sz="2800" b="1" dirty="0" smtClean="0">
                <a:solidFill>
                  <a:srgbClr val="0000FF"/>
                </a:solidFill>
                <a:ea typeface="宋体" pitchFamily="2" charset="-122"/>
              </a:rPr>
              <a:t>RGB</a:t>
            </a:r>
            <a:r>
              <a:rPr lang="zh-CN" altLang="en-US" sz="2800" b="1" dirty="0" smtClean="0">
                <a:solidFill>
                  <a:srgbClr val="0000FF"/>
                </a:solidFill>
                <a:ea typeface="宋体" pitchFamily="2" charset="-122"/>
              </a:rPr>
              <a:t>彩色向量进行分割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 dirty="0" smtClean="0">
                <a:solidFill>
                  <a:srgbClr val="0000FF"/>
                </a:solidFill>
                <a:ea typeface="宋体" pitchFamily="2" charset="-122"/>
              </a:rPr>
              <a:t>基本思想         </a:t>
            </a:r>
          </a:p>
          <a:p>
            <a:pPr lvl="1" eaLnBrk="1" hangingPunct="1">
              <a:spcBef>
                <a:spcPct val="50000"/>
              </a:spcBef>
            </a:pPr>
            <a:r>
              <a:rPr lang="zh-CN" altLang="en-US" sz="2000" dirty="0" smtClean="0"/>
              <a:t>假设目标是在</a:t>
            </a:r>
            <a:r>
              <a:rPr lang="en-US" altLang="zh-CN" sz="2000" dirty="0" smtClean="0"/>
              <a:t>RGB</a:t>
            </a:r>
            <a:r>
              <a:rPr lang="zh-CN" altLang="en-US" sz="2000" dirty="0" smtClean="0"/>
              <a:t>图像中分割特殊彩色区域的物体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给定一个感兴趣彩色的有代表性的彩色点样本集，可得到一个彩色</a:t>
            </a:r>
            <a:r>
              <a:rPr lang="zh-CN" altLang="en-US" sz="2000" dirty="0" smtClean="0">
                <a:latin typeface="华文中宋" pitchFamily="2" charset="-122"/>
              </a:rPr>
              <a:t>“</a:t>
            </a:r>
            <a:r>
              <a:rPr lang="zh-CN" altLang="en-US" sz="2000" dirty="0" smtClean="0"/>
              <a:t>平均</a:t>
            </a:r>
            <a:r>
              <a:rPr lang="zh-CN" altLang="en-US" sz="2000" dirty="0" smtClean="0">
                <a:latin typeface="华文中宋" pitchFamily="2" charset="-122"/>
              </a:rPr>
              <a:t>”</a:t>
            </a:r>
            <a:r>
              <a:rPr lang="zh-CN" altLang="en-US" sz="2000" dirty="0" smtClean="0"/>
              <a:t>估计，这种彩色是我们希望分割的彩色</a:t>
            </a:r>
          </a:p>
          <a:p>
            <a:pPr lvl="1" eaLnBrk="1" hangingPunct="1">
              <a:spcBef>
                <a:spcPct val="50000"/>
              </a:spcBef>
            </a:pPr>
            <a:r>
              <a:rPr lang="zh-CN" altLang="en-US" sz="2000" dirty="0" smtClean="0">
                <a:ea typeface="宋体" pitchFamily="2" charset="-122"/>
              </a:rPr>
              <a:t>令这个平均彩色用</a:t>
            </a:r>
            <a:r>
              <a:rPr lang="en-US" altLang="zh-CN" sz="2000" dirty="0" smtClean="0">
                <a:ea typeface="宋体" pitchFamily="2" charset="-122"/>
              </a:rPr>
              <a:t>RGB</a:t>
            </a:r>
            <a:r>
              <a:rPr lang="zh-CN" altLang="en-US" sz="2000" dirty="0" smtClean="0">
                <a:ea typeface="宋体" pitchFamily="2" charset="-122"/>
              </a:rPr>
              <a:t>向量</a:t>
            </a:r>
            <a:r>
              <a:rPr lang="en-US" altLang="zh-CN" sz="2000" dirty="0" smtClean="0">
                <a:ea typeface="宋体" pitchFamily="2" charset="-122"/>
              </a:rPr>
              <a:t>a</a:t>
            </a:r>
            <a:r>
              <a:rPr lang="zh-CN" altLang="en-US" sz="2000" dirty="0" smtClean="0">
                <a:ea typeface="宋体" pitchFamily="2" charset="-122"/>
              </a:rPr>
              <a:t>来表示，</a:t>
            </a:r>
            <a:r>
              <a:rPr lang="zh-CN" altLang="en-US" sz="2000" dirty="0" smtClean="0">
                <a:solidFill>
                  <a:srgbClr val="CC0099"/>
                </a:solidFill>
                <a:ea typeface="宋体" pitchFamily="2" charset="-122"/>
              </a:rPr>
              <a:t>分割的目标</a:t>
            </a:r>
            <a:r>
              <a:rPr lang="zh-CN" altLang="en-US" sz="2000" dirty="0" smtClean="0">
                <a:ea typeface="宋体" pitchFamily="2" charset="-122"/>
              </a:rPr>
              <a:t>是对给定图像中每一个</a:t>
            </a:r>
            <a:r>
              <a:rPr lang="en-US" altLang="zh-CN" sz="2000" dirty="0" smtClean="0">
                <a:ea typeface="宋体" pitchFamily="2" charset="-122"/>
              </a:rPr>
              <a:t>RGB</a:t>
            </a:r>
            <a:r>
              <a:rPr lang="zh-CN" altLang="en-US" sz="2000" dirty="0" smtClean="0">
                <a:ea typeface="宋体" pitchFamily="2" charset="-122"/>
              </a:rPr>
              <a:t>像素进行分类</a:t>
            </a:r>
          </a:p>
          <a:p>
            <a:pPr lvl="1" eaLnBrk="1" hangingPunct="1">
              <a:spcBef>
                <a:spcPct val="50000"/>
              </a:spcBef>
            </a:pPr>
            <a:r>
              <a:rPr lang="zh-CN" altLang="en-US" sz="2000" dirty="0" smtClean="0">
                <a:ea typeface="宋体" pitchFamily="2" charset="-122"/>
              </a:rPr>
              <a:t>分类依据是色彩向量之间的距离，令</a:t>
            </a:r>
            <a:r>
              <a:rPr lang="en-US" altLang="zh-CN" sz="2000" dirty="0" smtClean="0">
                <a:ea typeface="宋体" pitchFamily="2" charset="-122"/>
              </a:rPr>
              <a:t>z</a:t>
            </a:r>
            <a:r>
              <a:rPr lang="zh-CN" altLang="en-US" sz="2000" dirty="0" smtClean="0">
                <a:ea typeface="宋体" pitchFamily="2" charset="-122"/>
              </a:rPr>
              <a:t>代表</a:t>
            </a:r>
            <a:r>
              <a:rPr lang="en-US" altLang="zh-CN" sz="2000" dirty="0" smtClean="0">
                <a:ea typeface="宋体" pitchFamily="2" charset="-122"/>
              </a:rPr>
              <a:t>RGB</a:t>
            </a:r>
            <a:r>
              <a:rPr lang="zh-CN" altLang="en-US" sz="2000" dirty="0" smtClean="0">
                <a:ea typeface="宋体" pitchFamily="2" charset="-122"/>
              </a:rPr>
              <a:t>空间中的任意一点，如果</a:t>
            </a:r>
            <a:r>
              <a:rPr lang="en-US" altLang="zh-CN" sz="2000" dirty="0" smtClean="0">
                <a:ea typeface="宋体" pitchFamily="2" charset="-122"/>
              </a:rPr>
              <a:t>z</a:t>
            </a:r>
            <a:r>
              <a:rPr lang="zh-CN" altLang="en-US" sz="2000" dirty="0" smtClean="0">
                <a:ea typeface="宋体" pitchFamily="2" charset="-122"/>
              </a:rPr>
              <a:t>与</a:t>
            </a:r>
            <a:r>
              <a:rPr lang="en-US" altLang="zh-CN" sz="2000" dirty="0" smtClean="0">
                <a:ea typeface="宋体" pitchFamily="2" charset="-122"/>
              </a:rPr>
              <a:t>a</a:t>
            </a:r>
            <a:r>
              <a:rPr lang="zh-CN" altLang="en-US" sz="2000" dirty="0" smtClean="0">
                <a:ea typeface="宋体" pitchFamily="2" charset="-122"/>
              </a:rPr>
              <a:t>之间的距离小于</a:t>
            </a:r>
            <a:r>
              <a:rPr lang="zh-CN" altLang="en-US" sz="2000" dirty="0" smtClean="0">
                <a:solidFill>
                  <a:srgbClr val="FF0000"/>
                </a:solidFill>
                <a:ea typeface="宋体" pitchFamily="2" charset="-122"/>
              </a:rPr>
              <a:t>特定的阈值</a:t>
            </a:r>
            <a:r>
              <a:rPr lang="en-US" altLang="zh-CN" sz="2000" dirty="0" smtClean="0">
                <a:solidFill>
                  <a:srgbClr val="FF0000"/>
                </a:solidFill>
                <a:ea typeface="宋体" pitchFamily="2" charset="-122"/>
              </a:rPr>
              <a:t>D</a:t>
            </a:r>
            <a:r>
              <a:rPr lang="en-US" altLang="zh-CN" sz="2000" baseline="-25000" dirty="0" smtClean="0">
                <a:solidFill>
                  <a:srgbClr val="FF0000"/>
                </a:solidFill>
                <a:ea typeface="宋体" pitchFamily="2" charset="-122"/>
              </a:rPr>
              <a:t>0</a:t>
            </a:r>
            <a:r>
              <a:rPr lang="zh-CN" altLang="en-US" sz="2000" dirty="0" smtClean="0">
                <a:ea typeface="宋体" pitchFamily="2" charset="-122"/>
              </a:rPr>
              <a:t>，我们就说</a:t>
            </a:r>
            <a:r>
              <a:rPr lang="en-US" altLang="zh-CN" sz="2000" dirty="0" smtClean="0">
                <a:ea typeface="宋体" pitchFamily="2" charset="-122"/>
              </a:rPr>
              <a:t>z</a:t>
            </a:r>
            <a:r>
              <a:rPr lang="zh-CN" altLang="en-US" sz="2000" dirty="0" smtClean="0">
                <a:ea typeface="宋体" pitchFamily="2" charset="-122"/>
              </a:rPr>
              <a:t>与</a:t>
            </a:r>
            <a:r>
              <a:rPr lang="en-US" altLang="zh-CN" sz="2000" dirty="0" smtClean="0">
                <a:ea typeface="宋体" pitchFamily="2" charset="-122"/>
              </a:rPr>
              <a:t>a</a:t>
            </a:r>
            <a:r>
              <a:rPr lang="zh-CN" altLang="en-US" sz="2000" dirty="0" smtClean="0">
                <a:ea typeface="宋体" pitchFamily="2" charset="-122"/>
              </a:rPr>
              <a:t>是相似的，这就需要一个相似性度量</a:t>
            </a:r>
          </a:p>
          <a:p>
            <a:pPr eaLnBrk="1" hangingPunct="1">
              <a:lnSpc>
                <a:spcPct val="80000"/>
              </a:lnSpc>
            </a:pPr>
            <a:endParaRPr lang="zh-CN" altLang="en-US" b="1" dirty="0" smtClean="0"/>
          </a:p>
        </p:txBody>
      </p:sp>
      <p:sp>
        <p:nvSpPr>
          <p:cNvPr id="178180" name="Text Box 4"/>
          <p:cNvSpPr txBox="1">
            <a:spLocks noChangeArrowheads="1"/>
          </p:cNvSpPr>
          <p:nvPr/>
        </p:nvSpPr>
        <p:spPr bwMode="auto">
          <a:xfrm>
            <a:off x="827088" y="3573463"/>
            <a:ext cx="7345362" cy="116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zh-CN" altLang="en-US" sz="2800" b="1"/>
              <a:t>        </a:t>
            </a:r>
            <a:endParaRPr lang="zh-CN" altLang="en-US" sz="2800"/>
          </a:p>
          <a:p>
            <a:pPr eaLnBrk="0" hangingPunct="0">
              <a:spcBef>
                <a:spcPct val="50000"/>
              </a:spcBef>
            </a:pP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981075"/>
            <a:ext cx="8496300" cy="41671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b="1" smtClean="0">
                <a:ea typeface="宋体" pitchFamily="2" charset="-122"/>
              </a:rPr>
              <a:t>彩色向量的相似性度量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b="1" smtClean="0">
                <a:ea typeface="宋体" pitchFamily="2" charset="-122"/>
              </a:rPr>
              <a:t>欧氏距离，</a:t>
            </a:r>
          </a:p>
          <a:p>
            <a:pPr lvl="1" eaLnBrk="1" hangingPunct="1">
              <a:lnSpc>
                <a:spcPct val="90000"/>
              </a:lnSpc>
            </a:pPr>
            <a:endParaRPr lang="zh-CN" altLang="en-US" b="1" smtClean="0">
              <a:ea typeface="宋体" pitchFamily="2" charset="-122"/>
            </a:endParaRPr>
          </a:p>
          <a:p>
            <a:pPr lvl="1" eaLnBrk="1" hangingPunct="1">
              <a:lnSpc>
                <a:spcPct val="90000"/>
              </a:lnSpc>
            </a:pPr>
            <a:endParaRPr lang="zh-CN" altLang="en-US" b="1" smtClean="0">
              <a:ea typeface="宋体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b="1" smtClean="0">
                <a:ea typeface="宋体" pitchFamily="2" charset="-122"/>
              </a:rPr>
              <a:t>Mahalanobis</a:t>
            </a:r>
            <a:r>
              <a:rPr lang="zh-CN" altLang="en-US" b="1" smtClean="0">
                <a:ea typeface="宋体" pitchFamily="2" charset="-122"/>
              </a:rPr>
              <a:t>距离</a:t>
            </a:r>
          </a:p>
          <a:p>
            <a:pPr lvl="1" eaLnBrk="1" hangingPunct="1">
              <a:lnSpc>
                <a:spcPct val="90000"/>
              </a:lnSpc>
            </a:pPr>
            <a:endParaRPr lang="zh-CN" altLang="en-US" b="1" smtClean="0">
              <a:ea typeface="宋体" pitchFamily="2" charset="-122"/>
            </a:endParaRPr>
          </a:p>
          <a:p>
            <a:pPr lvl="1" eaLnBrk="1" hangingPunct="1">
              <a:lnSpc>
                <a:spcPct val="90000"/>
              </a:lnSpc>
            </a:pPr>
            <a:endParaRPr lang="zh-CN" altLang="en-US" b="1" smtClean="0">
              <a:ea typeface="宋体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b="1" smtClean="0">
                <a:ea typeface="宋体" pitchFamily="2" charset="-122"/>
              </a:rPr>
              <a:t>距离</a:t>
            </a:r>
            <a:endParaRPr lang="en-US" altLang="zh-CN" b="1" smtClean="0">
              <a:ea typeface="宋体" pitchFamily="2" charset="-122"/>
            </a:endParaRPr>
          </a:p>
          <a:p>
            <a:pPr lvl="1" eaLnBrk="1" hangingPunct="1">
              <a:lnSpc>
                <a:spcPct val="90000"/>
              </a:lnSpc>
            </a:pPr>
            <a:endParaRPr lang="zh-CN" altLang="en-US" b="1" smtClean="0">
              <a:ea typeface="宋体" pitchFamily="2" charset="-122"/>
            </a:endParaRPr>
          </a:p>
          <a:p>
            <a:pPr lvl="1" eaLnBrk="1" hangingPunct="1">
              <a:lnSpc>
                <a:spcPct val="90000"/>
              </a:lnSpc>
            </a:pPr>
            <a:endParaRPr lang="zh-CN" altLang="en-US" b="1" smtClean="0">
              <a:ea typeface="宋体" pitchFamily="2" charset="-122"/>
            </a:endParaRPr>
          </a:p>
          <a:p>
            <a:pPr lvl="1" eaLnBrk="1" hangingPunct="1">
              <a:lnSpc>
                <a:spcPct val="90000"/>
              </a:lnSpc>
            </a:pPr>
            <a:endParaRPr lang="zh-CN" altLang="en-US" b="1" smtClean="0">
              <a:ea typeface="宋体" pitchFamily="2" charset="-122"/>
            </a:endParaRPr>
          </a:p>
          <a:p>
            <a:pPr lvl="1" eaLnBrk="1" hangingPunct="1">
              <a:lnSpc>
                <a:spcPct val="90000"/>
              </a:lnSpc>
            </a:pPr>
            <a:endParaRPr lang="zh-CN" altLang="en-US" b="1" smtClean="0">
              <a:ea typeface="宋体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zh-CN" altLang="en-US" b="1" smtClean="0">
              <a:ea typeface="宋体" pitchFamily="2" charset="-122"/>
            </a:endParaRPr>
          </a:p>
        </p:txBody>
      </p:sp>
      <p:sp>
        <p:nvSpPr>
          <p:cNvPr id="15366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sp>
        <p:nvSpPr>
          <p:cNvPr id="15367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827088" y="0"/>
            <a:ext cx="7632700" cy="720725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</a:t>
            </a:r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.2 RGB彩色空间分割</a:t>
            </a:r>
            <a:endParaRPr lang="zh-CN" altLang="en-US" sz="3200" b="1" smtClean="0">
              <a:ea typeface="宋体" pitchFamily="2" charset="-122"/>
            </a:endParaRPr>
          </a:p>
        </p:txBody>
      </p:sp>
      <p:graphicFrame>
        <p:nvGraphicFramePr>
          <p:cNvPr id="15362" name="Object 4"/>
          <p:cNvGraphicFramePr>
            <a:graphicFrameLocks noChangeAspect="1"/>
          </p:cNvGraphicFramePr>
          <p:nvPr/>
        </p:nvGraphicFramePr>
        <p:xfrm>
          <a:off x="503238" y="2154238"/>
          <a:ext cx="8640762" cy="604837"/>
        </p:xfrm>
        <a:graphic>
          <a:graphicData uri="http://schemas.openxmlformats.org/presentationml/2006/ole">
            <p:oleObj spid="_x0000_s15362" name="公式" r:id="rId3" imgW="4711700" imgH="330200" progId="Equation.3">
              <p:embed/>
            </p:oleObj>
          </a:graphicData>
        </a:graphic>
      </p:graphicFrame>
      <p:graphicFrame>
        <p:nvGraphicFramePr>
          <p:cNvPr id="15363" name="Object 6"/>
          <p:cNvGraphicFramePr>
            <a:graphicFrameLocks noChangeAspect="1"/>
          </p:cNvGraphicFramePr>
          <p:nvPr/>
        </p:nvGraphicFramePr>
        <p:xfrm>
          <a:off x="577850" y="3556000"/>
          <a:ext cx="3671888" cy="606425"/>
        </p:xfrm>
        <a:graphic>
          <a:graphicData uri="http://schemas.openxmlformats.org/presentationml/2006/ole">
            <p:oleObj spid="_x0000_s15363" name="公式" r:id="rId4" imgW="1904174" imgH="317362" progId="Equation.3">
              <p:embed/>
            </p:oleObj>
          </a:graphicData>
        </a:graphic>
      </p:graphicFrame>
      <p:graphicFrame>
        <p:nvGraphicFramePr>
          <p:cNvPr id="15364" name="Object 9"/>
          <p:cNvGraphicFramePr>
            <a:graphicFrameLocks noChangeAspect="1"/>
          </p:cNvGraphicFramePr>
          <p:nvPr/>
        </p:nvGraphicFramePr>
        <p:xfrm>
          <a:off x="527050" y="4406900"/>
          <a:ext cx="5976938" cy="468313"/>
        </p:xfrm>
        <a:graphic>
          <a:graphicData uri="http://schemas.openxmlformats.org/presentationml/2006/ole">
            <p:oleObj spid="_x0000_s15364" name="公式" r:id="rId5" imgW="2921000" imgH="228600" progId="Equation.3">
              <p:embed/>
            </p:oleObj>
          </a:graphicData>
        </a:graphic>
      </p:graphicFrame>
      <p:pic>
        <p:nvPicPr>
          <p:cNvPr id="15368" name="Picture 3" descr="图片9"/>
          <p:cNvPicPr>
            <a:picLocks noChangeAspect="1" noChangeArrowheads="1"/>
          </p:cNvPicPr>
          <p:nvPr/>
        </p:nvPicPr>
        <p:blipFill>
          <a:blip r:embed="rId6" cstate="print"/>
          <a:srcRect r="19730"/>
          <a:stretch>
            <a:fillRect/>
          </a:stretch>
        </p:blipFill>
        <p:spPr bwMode="auto">
          <a:xfrm>
            <a:off x="1835150" y="4837113"/>
            <a:ext cx="6553200" cy="202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对一幅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RGB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彩色图像，选择要分割的区域，计算该区域中的彩色点的平均向量</a:t>
            </a:r>
            <a:r>
              <a:rPr lang="en-US" altLang="zh-CN" sz="2800" b="1" i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</a:t>
            </a:r>
            <a:endParaRPr lang="zh-CN" altLang="en-US" sz="2800" b="1" i="1" dirty="0" smtClean="0">
              <a:solidFill>
                <a:srgbClr val="00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/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盒子的中点在</a:t>
            </a:r>
            <a:r>
              <a:rPr lang="en-US" altLang="zh-CN" sz="2800" b="1" i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，它的尺度沿每一个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RGB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轴以沿相应轴的数据标准差的</a:t>
            </a:r>
            <a:r>
              <a:rPr lang="en-US" altLang="zh-CN" sz="2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1.25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倍选择</a:t>
            </a:r>
          </a:p>
          <a:p>
            <a:pPr lvl="1" eaLnBrk="1" hangingPunct="1"/>
            <a:r>
              <a:rPr lang="zh-CN" altLang="en-US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例如，令</a:t>
            </a:r>
            <a:r>
              <a:rPr lang="zh-CN" altLang="en-US" b="1" i="1" dirty="0" smtClean="0">
                <a:latin typeface="Times New Roman" pitchFamily="18" charset="0"/>
                <a:ea typeface="宋体" pitchFamily="2" charset="-122"/>
                <a:cs typeface="Times New Roman" pitchFamily="18" charset="0"/>
                <a:sym typeface="Symbol" pitchFamily="18" charset="2"/>
              </a:rPr>
              <a:t></a:t>
            </a:r>
            <a:r>
              <a:rPr lang="en-US" altLang="zh-CN" b="1" i="1" baseline="-250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zh-CN" altLang="en-US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代表样点红分量的标准偏差，</a:t>
            </a:r>
            <a:r>
              <a:rPr lang="en-US" altLang="zh-CN" b="1" i="1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</a:t>
            </a:r>
            <a:r>
              <a:rPr lang="en-US" altLang="zh-CN" b="1" i="1" baseline="-25000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zh-CN" altLang="en-US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代表平均向量</a:t>
            </a:r>
            <a:r>
              <a:rPr lang="en-US" altLang="zh-CN" b="1" i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</a:t>
            </a:r>
            <a:r>
              <a:rPr lang="zh-CN" altLang="en-US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的红分量：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    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（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</a:t>
            </a:r>
            <a:r>
              <a:rPr lang="en-US" altLang="zh-CN" b="1" i="1" baseline="-25000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-1.25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  <a:sym typeface="Symbol" pitchFamily="18" charset="2"/>
              </a:rPr>
              <a:t></a:t>
            </a:r>
            <a:r>
              <a:rPr lang="en-US" altLang="zh-CN" b="1" i="1" baseline="-25000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</a:t>
            </a:r>
            <a:r>
              <a:rPr lang="en-US" altLang="zh-CN" b="1" i="1" baseline="-25000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+1.25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  <a:sym typeface="Symbol" pitchFamily="18" charset="2"/>
              </a:rPr>
              <a:t></a:t>
            </a:r>
            <a:r>
              <a:rPr lang="en-US" altLang="zh-CN" b="1" i="1" baseline="-25000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），</a:t>
            </a:r>
          </a:p>
          <a:p>
            <a:pPr eaLnBrk="1" hangingPunct="1"/>
            <a:r>
              <a:rPr lang="zh-CN" altLang="en-US" sz="2800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这里在整个彩色图像中编码每一点的结果为：如果点位于盒子表面或内部，则为白色，否则为黑色</a:t>
            </a:r>
            <a:r>
              <a:rPr lang="zh-CN" altLang="en-US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900113" y="44450"/>
            <a:ext cx="7632700" cy="720725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</a:t>
            </a:r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.2 RGB彩色空间分割</a:t>
            </a:r>
            <a:endParaRPr lang="zh-CN" altLang="en-US" sz="3200" b="1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900113" y="0"/>
            <a:ext cx="7632700" cy="720725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</a:t>
            </a:r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.2 RGB彩色空间分割</a:t>
            </a:r>
            <a:endParaRPr lang="zh-CN" altLang="en-US" sz="3200" b="1" smtClean="0">
              <a:ea typeface="宋体" pitchFamily="2" charset="-122"/>
            </a:endParaRP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250825" y="908050"/>
            <a:ext cx="8137525" cy="352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2800" b="1" dirty="0"/>
              <a:t>彩色图像分割测</a:t>
            </a:r>
            <a:r>
              <a:rPr lang="zh-CN" altLang="en-US" sz="2800" b="1" dirty="0" smtClean="0"/>
              <a:t>试</a:t>
            </a:r>
            <a:endParaRPr lang="en-US" altLang="zh-CN" sz="2800" b="1" dirty="0"/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None/>
            </a:pPr>
            <a:endParaRPr lang="zh-CN" altLang="en-US" sz="2800" b="1" dirty="0"/>
          </a:p>
        </p:txBody>
      </p:sp>
      <p:pic>
        <p:nvPicPr>
          <p:cNvPr id="73732" name="Picture 6"/>
          <p:cNvPicPr>
            <a:picLocks noChangeAspect="1" noChangeArrowheads="1"/>
          </p:cNvPicPr>
          <p:nvPr/>
        </p:nvPicPr>
        <p:blipFill>
          <a:blip r:embed="rId2" cstate="print"/>
          <a:srcRect l="11067" t="15736" r="47200" b="16324"/>
          <a:stretch>
            <a:fillRect/>
          </a:stretch>
        </p:blipFill>
        <p:spPr bwMode="auto">
          <a:xfrm>
            <a:off x="4787900" y="1700213"/>
            <a:ext cx="4032250" cy="369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1700213"/>
            <a:ext cx="4321175" cy="378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1052513"/>
            <a:ext cx="7777163" cy="487362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zh-CN" altLang="en-US" sz="2800" smtClean="0">
                <a:latin typeface="华文中宋" pitchFamily="2" charset="-122"/>
              </a:rPr>
              <a:t>稳定</a:t>
            </a:r>
            <a:r>
              <a:rPr lang="en-US" altLang="zh-CN" sz="2800" smtClean="0">
                <a:solidFill>
                  <a:srgbClr val="FF3300"/>
                </a:solidFill>
                <a:latin typeface="华文中宋" pitchFamily="2" charset="-122"/>
              </a:rPr>
              <a:t>R</a:t>
            </a:r>
            <a:r>
              <a:rPr lang="en-US" altLang="zh-CN" sz="2800" smtClean="0">
                <a:solidFill>
                  <a:srgbClr val="00FF00"/>
                </a:solidFill>
                <a:latin typeface="华文中宋" pitchFamily="2" charset="-122"/>
              </a:rPr>
              <a:t>G</a:t>
            </a:r>
            <a:r>
              <a:rPr lang="en-US" altLang="zh-CN" sz="2800" smtClean="0">
                <a:solidFill>
                  <a:srgbClr val="0000FF"/>
                </a:solidFill>
                <a:latin typeface="华文中宋" pitchFamily="2" charset="-122"/>
              </a:rPr>
              <a:t>B</a:t>
            </a:r>
            <a:r>
              <a:rPr lang="zh-CN" altLang="en-US" sz="2800" smtClean="0">
                <a:latin typeface="华文中宋" pitchFamily="2" charset="-122"/>
              </a:rPr>
              <a:t>彩色子集</a:t>
            </a:r>
          </a:p>
        </p:txBody>
      </p:sp>
      <p:pic>
        <p:nvPicPr>
          <p:cNvPr id="3277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2205038"/>
            <a:ext cx="5821362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5"/>
          <p:cNvPicPr>
            <a:picLocks noChangeAspect="1" noChangeArrowheads="1"/>
          </p:cNvPicPr>
          <p:nvPr/>
        </p:nvPicPr>
        <p:blipFill>
          <a:blip r:embed="rId3" cstate="print"/>
          <a:srcRect r="26079"/>
          <a:stretch>
            <a:fillRect/>
          </a:stretch>
        </p:blipFill>
        <p:spPr bwMode="auto">
          <a:xfrm>
            <a:off x="468313" y="3068638"/>
            <a:ext cx="3598862" cy="311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4"/>
          <p:cNvPicPr>
            <a:picLocks noChangeAspect="1" noChangeArrowheads="1"/>
          </p:cNvPicPr>
          <p:nvPr/>
        </p:nvPicPr>
        <p:blipFill>
          <a:blip r:embed="rId4" cstate="print"/>
          <a:srcRect l="30566" r="30536" b="13237"/>
          <a:stretch>
            <a:fillRect/>
          </a:stretch>
        </p:blipFill>
        <p:spPr bwMode="auto">
          <a:xfrm>
            <a:off x="4716463" y="3140075"/>
            <a:ext cx="3527425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4" name="Rectangle 2"/>
          <p:cNvSpPr>
            <a:spLocks noChangeArrowheads="1"/>
          </p:cNvSpPr>
          <p:nvPr/>
        </p:nvSpPr>
        <p:spPr bwMode="white">
          <a:xfrm>
            <a:off x="827088" y="133350"/>
            <a:ext cx="7777162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3200" b="1">
                <a:solidFill>
                  <a:srgbClr val="FF3300"/>
                </a:solidFill>
                <a:latin typeface="华文中宋" pitchFamily="2" charset="-122"/>
              </a:rPr>
              <a:t>6.2 </a:t>
            </a:r>
            <a:r>
              <a:rPr lang="zh-CN" altLang="en-US" sz="3200" b="1">
                <a:solidFill>
                  <a:srgbClr val="FF3300"/>
                </a:solidFill>
                <a:latin typeface="华文中宋" pitchFamily="2" charset="-122"/>
              </a:rPr>
              <a:t>彩色模型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00113" y="0"/>
            <a:ext cx="7632700" cy="720725"/>
          </a:xfrm>
        </p:spPr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</a:t>
            </a:r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.3 彩色边缘检测</a:t>
            </a:r>
            <a:endParaRPr lang="zh-CN" altLang="en-US" sz="3200" b="1" smtClean="0">
              <a:ea typeface="宋体" pitchFamily="2" charset="-122"/>
            </a:endParaRPr>
          </a:p>
        </p:txBody>
      </p:sp>
      <p:sp>
        <p:nvSpPr>
          <p:cNvPr id="747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266825"/>
            <a:ext cx="8137525" cy="317023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solidFill>
                  <a:srgbClr val="0000FF"/>
                </a:solidFill>
                <a:ea typeface="宋体" pitchFamily="2" charset="-122"/>
              </a:rPr>
              <a:t>边缘检测对图像分割是一个重要的工具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solidFill>
                  <a:srgbClr val="0000FF"/>
                </a:solidFill>
                <a:ea typeface="宋体" pitchFamily="2" charset="-122"/>
              </a:rPr>
              <a:t> 两种工作模式</a:t>
            </a:r>
          </a:p>
          <a:p>
            <a:pPr lvl="1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400" b="1" dirty="0" smtClean="0">
                <a:solidFill>
                  <a:srgbClr val="FF3300"/>
                </a:solidFill>
                <a:ea typeface="宋体" pitchFamily="2" charset="-122"/>
              </a:rPr>
              <a:t>（</a:t>
            </a:r>
            <a:r>
              <a:rPr lang="en-US" altLang="zh-CN" sz="2400" b="1" dirty="0" smtClean="0">
                <a:solidFill>
                  <a:srgbClr val="FF3300"/>
                </a:solidFill>
                <a:ea typeface="宋体" pitchFamily="2" charset="-122"/>
              </a:rPr>
              <a:t>1</a:t>
            </a:r>
            <a:r>
              <a:rPr lang="zh-CN" altLang="en-US" sz="2400" b="1" dirty="0" smtClean="0">
                <a:solidFill>
                  <a:srgbClr val="FF3300"/>
                </a:solidFill>
                <a:ea typeface="宋体" pitchFamily="2" charset="-122"/>
              </a:rPr>
              <a:t>）以各个单独颜色分量图像为基础计算边缘</a:t>
            </a:r>
          </a:p>
          <a:p>
            <a:pPr lvl="1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400" b="1" dirty="0" smtClean="0">
                <a:solidFill>
                  <a:srgbClr val="FF3300"/>
                </a:solidFill>
                <a:ea typeface="宋体" pitchFamily="2" charset="-122"/>
              </a:rPr>
              <a:t>（</a:t>
            </a:r>
            <a:r>
              <a:rPr lang="en-US" altLang="zh-CN" sz="2400" b="1" dirty="0" smtClean="0">
                <a:solidFill>
                  <a:srgbClr val="FF3300"/>
                </a:solidFill>
                <a:ea typeface="宋体" pitchFamily="2" charset="-122"/>
              </a:rPr>
              <a:t>2</a:t>
            </a:r>
            <a:r>
              <a:rPr lang="zh-CN" altLang="en-US" sz="2400" b="1" dirty="0" smtClean="0">
                <a:solidFill>
                  <a:srgbClr val="FF3300"/>
                </a:solidFill>
                <a:ea typeface="宋体" pitchFamily="2" charset="-122"/>
              </a:rPr>
              <a:t>）在彩色空间直接计算边缘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052513"/>
            <a:ext cx="8496300" cy="817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3300"/>
                </a:solidFill>
                <a:ea typeface="宋体" pitchFamily="2" charset="-122"/>
              </a:rPr>
              <a:t>标量函数的梯度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827088" y="44450"/>
            <a:ext cx="8243887" cy="720725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</a:t>
            </a:r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.3 彩色边缘检测</a:t>
            </a:r>
            <a:endParaRPr lang="zh-CN" altLang="en-US" sz="3200" b="1" smtClean="0">
              <a:ea typeface="宋体" pitchFamily="2" charset="-122"/>
            </a:endParaRPr>
          </a:p>
        </p:txBody>
      </p:sp>
      <p:sp>
        <p:nvSpPr>
          <p:cNvPr id="16391" name="Rectangle 4"/>
          <p:cNvSpPr>
            <a:spLocks noChangeArrowheads="1"/>
          </p:cNvSpPr>
          <p:nvPr/>
        </p:nvSpPr>
        <p:spPr bwMode="auto">
          <a:xfrm>
            <a:off x="0" y="3024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graphicFrame>
        <p:nvGraphicFramePr>
          <p:cNvPr id="16386" name="Object 5"/>
          <p:cNvGraphicFramePr>
            <a:graphicFrameLocks noChangeAspect="1"/>
          </p:cNvGraphicFramePr>
          <p:nvPr/>
        </p:nvGraphicFramePr>
        <p:xfrm>
          <a:off x="1979613" y="1989138"/>
          <a:ext cx="2305050" cy="1593850"/>
        </p:xfrm>
        <a:graphic>
          <a:graphicData uri="http://schemas.openxmlformats.org/presentationml/2006/ole">
            <p:oleObj spid="_x0000_s16386" name="公式" r:id="rId3" imgW="1167893" imgH="812447" progId="Equation.3">
              <p:embed/>
            </p:oleObj>
          </a:graphicData>
        </a:graphic>
      </p:graphicFrame>
      <p:sp>
        <p:nvSpPr>
          <p:cNvPr id="16392" name="Rectangle 6"/>
          <p:cNvSpPr>
            <a:spLocks noChangeArrowheads="1"/>
          </p:cNvSpPr>
          <p:nvPr/>
        </p:nvSpPr>
        <p:spPr bwMode="auto">
          <a:xfrm>
            <a:off x="0" y="3573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graphicFrame>
        <p:nvGraphicFramePr>
          <p:cNvPr id="16387" name="Object 7"/>
          <p:cNvGraphicFramePr>
            <a:graphicFrameLocks noChangeAspect="1"/>
          </p:cNvGraphicFramePr>
          <p:nvPr/>
        </p:nvGraphicFramePr>
        <p:xfrm>
          <a:off x="1979613" y="4005263"/>
          <a:ext cx="3816350" cy="908050"/>
        </p:xfrm>
        <a:graphic>
          <a:graphicData uri="http://schemas.openxmlformats.org/presentationml/2006/ole">
            <p:oleObj spid="_x0000_s16387" name="Microsoft 公式 3.0" r:id="rId4" imgW="1435100" imgH="342900" progId="Equation.3">
              <p:embed/>
            </p:oleObj>
          </a:graphicData>
        </a:graphic>
      </p:graphicFrame>
      <p:graphicFrame>
        <p:nvGraphicFramePr>
          <p:cNvPr id="16388" name="内容占位符 638981"/>
          <p:cNvGraphicFramePr>
            <a:graphicFrameLocks/>
          </p:cNvGraphicFramePr>
          <p:nvPr/>
        </p:nvGraphicFramePr>
        <p:xfrm>
          <a:off x="5795963" y="4005263"/>
          <a:ext cx="2319337" cy="863600"/>
        </p:xfrm>
        <a:graphic>
          <a:graphicData uri="http://schemas.openxmlformats.org/presentationml/2006/ole">
            <p:oleObj spid="_x0000_s16388" name="Equation" r:id="rId5" imgW="736560" imgH="27936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181099"/>
            <a:ext cx="8496300" cy="5129213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solidFill>
                  <a:srgbClr val="0000FF"/>
                </a:solidFill>
                <a:ea typeface="宋体" pitchFamily="2" charset="-122"/>
              </a:rPr>
              <a:t>向量函数梯度的计算方法：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b="1" dirty="0" smtClean="0">
                <a:solidFill>
                  <a:srgbClr val="FF3300"/>
                </a:solidFill>
                <a:ea typeface="宋体" pitchFamily="2" charset="-122"/>
              </a:rPr>
              <a:t>分别计算各个颜色分量图像的梯度，然后形成彩色图像的梯度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b="1" dirty="0" smtClean="0">
                <a:solidFill>
                  <a:srgbClr val="FF3300"/>
                </a:solidFill>
                <a:ea typeface="宋体" pitchFamily="2" charset="-122"/>
              </a:rPr>
              <a:t>得到的结果行否？</a:t>
            </a:r>
          </a:p>
          <a:p>
            <a:pPr eaLnBrk="1" hangingPunct="1"/>
            <a:endParaRPr lang="zh-CN" altLang="en-US" b="1" dirty="0" smtClean="0">
              <a:ea typeface="宋体" pitchFamily="2" charset="-122"/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900113" y="0"/>
            <a:ext cx="7632700" cy="720725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</a:t>
            </a:r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.3 彩色边缘检测</a:t>
            </a:r>
            <a:endParaRPr lang="zh-CN" altLang="en-US" sz="3200" b="1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向量函数的梯度计算</a:t>
            </a:r>
          </a:p>
          <a:p>
            <a:pPr lvl="1" eaLnBrk="1" hangingPunct="1"/>
            <a:r>
              <a:rPr lang="zh-CN" altLang="en-US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令 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 </a:t>
            </a:r>
            <a:r>
              <a:rPr lang="zh-CN" altLang="en-US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代表</a:t>
            </a:r>
            <a:r>
              <a:rPr lang="en-US" altLang="zh-CN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RGB</a:t>
            </a:r>
            <a:r>
              <a:rPr lang="zh-CN" altLang="en-US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彩色空间中的任意向量，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</a:t>
            </a:r>
            <a:r>
              <a:rPr lang="zh-CN" altLang="en-US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的分量是一幅彩色图像在一点上的</a:t>
            </a:r>
            <a:r>
              <a:rPr lang="en-US" altLang="zh-CN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RGB</a:t>
            </a:r>
            <a:r>
              <a:rPr lang="zh-CN" altLang="en-US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分量</a:t>
            </a:r>
          </a:p>
          <a:p>
            <a:pPr lvl="1" eaLnBrk="1" hangingPunct="1"/>
            <a:r>
              <a:rPr lang="zh-CN" altLang="en-US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彩色分量是坐标（</a:t>
            </a:r>
            <a:r>
              <a:rPr lang="en-US" altLang="zh-CN" b="1" i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x</a:t>
            </a:r>
            <a:r>
              <a:rPr lang="zh-CN" altLang="en-US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</a:t>
            </a:r>
            <a:r>
              <a:rPr lang="en-US" altLang="zh-CN" b="1" i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</a:t>
            </a:r>
            <a:r>
              <a:rPr lang="zh-CN" altLang="en-US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）的函数，表示为：</a:t>
            </a:r>
          </a:p>
          <a:p>
            <a:pPr eaLnBrk="1" hangingPunct="1"/>
            <a:endParaRPr lang="zh-CN" altLang="en-US" b="1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7412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graphicFrame>
        <p:nvGraphicFramePr>
          <p:cNvPr id="17410" name="Object 4"/>
          <p:cNvGraphicFramePr>
            <a:graphicFrameLocks noChangeAspect="1"/>
          </p:cNvGraphicFramePr>
          <p:nvPr/>
        </p:nvGraphicFramePr>
        <p:xfrm>
          <a:off x="2370138" y="3267075"/>
          <a:ext cx="4248150" cy="1554163"/>
        </p:xfrm>
        <a:graphic>
          <a:graphicData uri="http://schemas.openxmlformats.org/presentationml/2006/ole">
            <p:oleObj spid="_x0000_s17410" name="公式" r:id="rId3" imgW="1955800" imgH="711200" progId="Equation.3">
              <p:embed/>
            </p:oleObj>
          </a:graphicData>
        </a:graphic>
      </p:graphicFrame>
      <p:sp>
        <p:nvSpPr>
          <p:cNvPr id="17413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827088" y="44450"/>
            <a:ext cx="7632700" cy="720725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</a:t>
            </a:r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.3 彩色边缘检测</a:t>
            </a:r>
            <a:endParaRPr lang="zh-CN" altLang="en-US" sz="3200" b="1" smtClean="0">
              <a:ea typeface="宋体" pitchFamily="2" charset="-122"/>
            </a:endParaRPr>
          </a:p>
        </p:txBody>
      </p:sp>
      <p:sp>
        <p:nvSpPr>
          <p:cNvPr id="187398" name="Rectangle 6"/>
          <p:cNvSpPr>
            <a:spLocks noChangeArrowheads="1"/>
          </p:cNvSpPr>
          <p:nvPr/>
        </p:nvSpPr>
        <p:spPr bwMode="auto">
          <a:xfrm>
            <a:off x="827088" y="4868863"/>
            <a:ext cx="8137525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tx1"/>
              </a:buClr>
              <a:buSzPct val="120000"/>
              <a:buFont typeface="Wingdings" pitchFamily="2" charset="2"/>
              <a:buChar char="§"/>
            </a:pPr>
            <a:r>
              <a:rPr lang="zh-CN" altLang="en-US" sz="2800" dirty="0">
                <a:solidFill>
                  <a:srgbClr val="FF0000"/>
                </a:solidFill>
                <a:latin typeface="Verdana" pitchFamily="34" charset="0"/>
              </a:rPr>
              <a:t>首要的问题</a:t>
            </a:r>
            <a:r>
              <a:rPr lang="zh-CN" altLang="en-US" sz="2800" dirty="0" smtClean="0">
                <a:solidFill>
                  <a:srgbClr val="CC0000"/>
                </a:solidFill>
                <a:latin typeface="Verdana" pitchFamily="34" charset="0"/>
              </a:rPr>
              <a:t>：</a:t>
            </a:r>
            <a:endParaRPr lang="en-US" altLang="zh-CN" sz="2800" dirty="0" smtClean="0">
              <a:solidFill>
                <a:srgbClr val="CC0000"/>
              </a:solidFill>
              <a:latin typeface="Verdana" pitchFamily="34" charset="0"/>
            </a:endParaRPr>
          </a:p>
          <a:p>
            <a:pPr marL="1200150" lvl="2" indent="-285750">
              <a:spcBef>
                <a:spcPct val="20000"/>
              </a:spcBef>
              <a:buClr>
                <a:schemeClr val="tx1"/>
              </a:buClr>
              <a:buSzPct val="120000"/>
              <a:buFont typeface="Wingdings" pitchFamily="2" charset="2"/>
              <a:buChar char="§"/>
            </a:pPr>
            <a:r>
              <a:rPr lang="zh-CN" altLang="en-US" sz="2400" b="1" dirty="0" smtClean="0">
                <a:solidFill>
                  <a:srgbClr val="0000FF"/>
                </a:solidFill>
                <a:cs typeface="Times New Roman" pitchFamily="18" charset="0"/>
              </a:rPr>
              <a:t>定</a:t>
            </a:r>
            <a:r>
              <a:rPr lang="zh-CN" altLang="en-US" sz="2400" b="1" dirty="0">
                <a:solidFill>
                  <a:srgbClr val="0000FF"/>
                </a:solidFill>
                <a:cs typeface="Times New Roman" pitchFamily="18" charset="0"/>
              </a:rPr>
              <a:t>义向量</a:t>
            </a:r>
            <a:r>
              <a:rPr lang="en-US" altLang="zh-CN" sz="2400" b="1" i="1" dirty="0">
                <a:solidFill>
                  <a:srgbClr val="0000FF"/>
                </a:solidFill>
                <a:cs typeface="Times New Roman" pitchFamily="18" charset="0"/>
              </a:rPr>
              <a:t>c</a:t>
            </a:r>
            <a:r>
              <a:rPr lang="zh-CN" altLang="en-US" sz="2400" b="1" dirty="0">
                <a:solidFill>
                  <a:srgbClr val="0000FF"/>
                </a:solidFill>
                <a:cs typeface="Times New Roman" pitchFamily="18" charset="0"/>
              </a:rPr>
              <a:t>在任意点（</a:t>
            </a:r>
            <a:r>
              <a:rPr lang="en-US" altLang="zh-CN" sz="2400" b="1" i="1" dirty="0">
                <a:solidFill>
                  <a:srgbClr val="0000FF"/>
                </a:solidFill>
                <a:cs typeface="Times New Roman" pitchFamily="18" charset="0"/>
              </a:rPr>
              <a:t>x</a:t>
            </a:r>
            <a:r>
              <a:rPr lang="zh-CN" altLang="en-US" sz="2400" b="1" dirty="0">
                <a:solidFill>
                  <a:srgbClr val="0000FF"/>
                </a:solidFill>
                <a:cs typeface="Times New Roman" pitchFamily="18" charset="0"/>
              </a:rPr>
              <a:t>，</a:t>
            </a:r>
            <a:r>
              <a:rPr lang="en-US" altLang="zh-CN" sz="2400" b="1" i="1" dirty="0">
                <a:solidFill>
                  <a:srgbClr val="0000FF"/>
                </a:solidFill>
                <a:cs typeface="Times New Roman" pitchFamily="18" charset="0"/>
              </a:rPr>
              <a:t>y</a:t>
            </a:r>
            <a:r>
              <a:rPr lang="zh-CN" altLang="en-US" sz="2400" b="1" dirty="0">
                <a:solidFill>
                  <a:srgbClr val="0000FF"/>
                </a:solidFill>
                <a:cs typeface="Times New Roman" pitchFamily="18" charset="0"/>
              </a:rPr>
              <a:t>）处的梯度（幅度和方向</a:t>
            </a:r>
            <a:r>
              <a:rPr lang="zh-CN" altLang="en-US" sz="2400" b="1" dirty="0" smtClean="0">
                <a:solidFill>
                  <a:srgbClr val="0000FF"/>
                </a:solidFill>
                <a:cs typeface="Times New Roman" pitchFamily="18" charset="0"/>
              </a:rPr>
              <a:t>）</a:t>
            </a:r>
            <a:endParaRPr lang="zh-CN" altLang="en-US" sz="2400" b="1" dirty="0">
              <a:solidFill>
                <a:srgbClr val="0000FF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7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052513"/>
            <a:ext cx="8137525" cy="2592387"/>
          </a:xfrm>
        </p:spPr>
        <p:txBody>
          <a:bodyPr/>
          <a:lstStyle/>
          <a:p>
            <a:pPr eaLnBrk="1" hangingPunct="1"/>
            <a:r>
              <a:rPr lang="zh-CN" altLang="en-US" sz="2400" b="1" smtClean="0">
                <a:ea typeface="宋体" pitchFamily="2" charset="-122"/>
              </a:rPr>
              <a:t>向量函数的梯度计算</a:t>
            </a:r>
          </a:p>
          <a:p>
            <a:pPr lvl="1" eaLnBrk="1" hangingPunct="1"/>
            <a:r>
              <a:rPr lang="zh-CN" altLang="en-US" sz="2000" b="1" smtClean="0">
                <a:solidFill>
                  <a:srgbClr val="CC0000"/>
                </a:solidFill>
                <a:ea typeface="宋体" pitchFamily="2" charset="-122"/>
              </a:rPr>
              <a:t>标量函数</a:t>
            </a:r>
            <a:r>
              <a:rPr lang="en-US" altLang="zh-CN" sz="2000" b="1" smtClean="0">
                <a:solidFill>
                  <a:srgbClr val="CC0000"/>
                </a:solidFill>
                <a:ea typeface="宋体" pitchFamily="2" charset="-122"/>
              </a:rPr>
              <a:t>f</a:t>
            </a:r>
            <a:r>
              <a:rPr lang="zh-CN" altLang="en-US" sz="2000" b="1" smtClean="0">
                <a:solidFill>
                  <a:srgbClr val="CC0000"/>
                </a:solidFill>
                <a:ea typeface="宋体" pitchFamily="2" charset="-122"/>
              </a:rPr>
              <a:t>（</a:t>
            </a:r>
            <a:r>
              <a:rPr lang="en-US" altLang="zh-CN" sz="2000" b="1" smtClean="0">
                <a:solidFill>
                  <a:srgbClr val="CC0000"/>
                </a:solidFill>
                <a:ea typeface="宋体" pitchFamily="2" charset="-122"/>
              </a:rPr>
              <a:t>x</a:t>
            </a:r>
            <a:r>
              <a:rPr lang="zh-CN" altLang="en-US" sz="2000" b="1" smtClean="0">
                <a:solidFill>
                  <a:srgbClr val="CC0000"/>
                </a:solidFill>
                <a:ea typeface="宋体" pitchFamily="2" charset="-122"/>
              </a:rPr>
              <a:t>，</a:t>
            </a:r>
            <a:r>
              <a:rPr lang="en-US" altLang="zh-CN" sz="2000" b="1" smtClean="0">
                <a:solidFill>
                  <a:srgbClr val="CC0000"/>
                </a:solidFill>
                <a:ea typeface="宋体" pitchFamily="2" charset="-122"/>
              </a:rPr>
              <a:t>y</a:t>
            </a:r>
            <a:r>
              <a:rPr lang="zh-CN" altLang="en-US" sz="2000" b="1" smtClean="0">
                <a:solidFill>
                  <a:srgbClr val="CC0000"/>
                </a:solidFill>
                <a:ea typeface="宋体" pitchFamily="2" charset="-122"/>
              </a:rPr>
              <a:t>）在坐标（</a:t>
            </a:r>
            <a:r>
              <a:rPr lang="en-US" altLang="zh-CN" sz="2000" b="1" smtClean="0">
                <a:solidFill>
                  <a:srgbClr val="CC0000"/>
                </a:solidFill>
                <a:ea typeface="宋体" pitchFamily="2" charset="-122"/>
              </a:rPr>
              <a:t>x</a:t>
            </a:r>
            <a:r>
              <a:rPr lang="zh-CN" altLang="en-US" sz="2000" b="1" smtClean="0">
                <a:solidFill>
                  <a:srgbClr val="CC0000"/>
                </a:solidFill>
                <a:ea typeface="宋体" pitchFamily="2" charset="-122"/>
              </a:rPr>
              <a:t>，</a:t>
            </a:r>
            <a:r>
              <a:rPr lang="en-US" altLang="zh-CN" sz="2000" b="1" smtClean="0">
                <a:solidFill>
                  <a:srgbClr val="CC0000"/>
                </a:solidFill>
                <a:ea typeface="宋体" pitchFamily="2" charset="-122"/>
              </a:rPr>
              <a:t>y</a:t>
            </a:r>
            <a:r>
              <a:rPr lang="zh-CN" altLang="en-US" sz="2000" b="1" smtClean="0">
                <a:solidFill>
                  <a:srgbClr val="CC0000"/>
                </a:solidFill>
                <a:ea typeface="宋体" pitchFamily="2" charset="-122"/>
              </a:rPr>
              <a:t>）处的梯度：</a:t>
            </a:r>
            <a:r>
              <a:rPr lang="zh-CN" altLang="en-US" sz="2000" b="1" smtClean="0">
                <a:ea typeface="宋体" pitchFamily="2" charset="-122"/>
              </a:rPr>
              <a:t>是指向</a:t>
            </a:r>
            <a:r>
              <a:rPr lang="en-US" altLang="zh-CN" sz="2000" b="1" smtClean="0">
                <a:ea typeface="宋体" pitchFamily="2" charset="-122"/>
              </a:rPr>
              <a:t>f</a:t>
            </a:r>
            <a:r>
              <a:rPr lang="zh-CN" altLang="en-US" sz="2000" b="1" smtClean="0">
                <a:ea typeface="宋体" pitchFamily="2" charset="-122"/>
              </a:rPr>
              <a:t>的变化率最大的方向的向量。</a:t>
            </a:r>
          </a:p>
          <a:p>
            <a:pPr lvl="1" eaLnBrk="1" hangingPunct="1"/>
            <a:r>
              <a:rPr lang="zh-CN" altLang="en-US" sz="2000" b="1" smtClean="0">
                <a:ea typeface="宋体" pitchFamily="2" charset="-122"/>
              </a:rPr>
              <a:t>将这一思想扩展到向量梯度，下面介绍各种方法中的一种。</a:t>
            </a:r>
          </a:p>
          <a:p>
            <a:pPr lvl="1" eaLnBrk="1" hangingPunct="1"/>
            <a:r>
              <a:rPr lang="zh-CN" altLang="en-US" sz="2000" b="1" smtClean="0">
                <a:ea typeface="宋体" pitchFamily="2" charset="-122"/>
              </a:rPr>
              <a:t>令</a:t>
            </a:r>
            <a:r>
              <a:rPr lang="en-US" altLang="zh-CN" sz="2000" b="1" i="1" smtClean="0">
                <a:ea typeface="宋体" pitchFamily="2" charset="-122"/>
              </a:rPr>
              <a:t>r</a:t>
            </a:r>
            <a:r>
              <a:rPr lang="zh-CN" altLang="en-US" sz="2000" b="1" smtClean="0">
                <a:ea typeface="宋体" pitchFamily="2" charset="-122"/>
              </a:rPr>
              <a:t>，</a:t>
            </a:r>
            <a:r>
              <a:rPr lang="en-US" altLang="zh-CN" sz="2000" b="1" i="1" smtClean="0">
                <a:ea typeface="宋体" pitchFamily="2" charset="-122"/>
              </a:rPr>
              <a:t>g</a:t>
            </a:r>
            <a:r>
              <a:rPr lang="zh-CN" altLang="en-US" sz="2000" b="1" smtClean="0">
                <a:ea typeface="宋体" pitchFamily="2" charset="-122"/>
              </a:rPr>
              <a:t>，</a:t>
            </a:r>
            <a:r>
              <a:rPr lang="en-US" altLang="zh-CN" sz="2000" b="1" i="1" smtClean="0">
                <a:ea typeface="宋体" pitchFamily="2" charset="-122"/>
              </a:rPr>
              <a:t>b</a:t>
            </a:r>
            <a:r>
              <a:rPr lang="zh-CN" altLang="en-US" sz="2000" b="1" smtClean="0">
                <a:ea typeface="宋体" pitchFamily="2" charset="-122"/>
              </a:rPr>
              <a:t>是</a:t>
            </a:r>
            <a:r>
              <a:rPr lang="en-US" altLang="zh-CN" sz="2000" b="1" smtClean="0">
                <a:ea typeface="宋体" pitchFamily="2" charset="-122"/>
              </a:rPr>
              <a:t>RGB</a:t>
            </a:r>
            <a:r>
              <a:rPr lang="zh-CN" altLang="en-US" sz="2000" b="1" smtClean="0">
                <a:ea typeface="宋体" pitchFamily="2" charset="-122"/>
              </a:rPr>
              <a:t>彩色空间沿</a:t>
            </a:r>
            <a:r>
              <a:rPr lang="en-US" altLang="zh-CN" sz="2000" b="1" smtClean="0">
                <a:ea typeface="宋体" pitchFamily="2" charset="-122"/>
              </a:rPr>
              <a:t>R</a:t>
            </a:r>
            <a:r>
              <a:rPr lang="zh-CN" altLang="en-US" sz="2000" b="1" smtClean="0">
                <a:ea typeface="宋体" pitchFamily="2" charset="-122"/>
              </a:rPr>
              <a:t>，</a:t>
            </a:r>
            <a:r>
              <a:rPr lang="en-US" altLang="zh-CN" sz="2000" b="1" smtClean="0">
                <a:ea typeface="宋体" pitchFamily="2" charset="-122"/>
              </a:rPr>
              <a:t>G</a:t>
            </a:r>
            <a:r>
              <a:rPr lang="zh-CN" altLang="en-US" sz="2000" b="1" smtClean="0">
                <a:ea typeface="宋体" pitchFamily="2" charset="-122"/>
              </a:rPr>
              <a:t>，</a:t>
            </a:r>
            <a:r>
              <a:rPr lang="en-US" altLang="zh-CN" sz="2000" b="1" smtClean="0">
                <a:ea typeface="宋体" pitchFamily="2" charset="-122"/>
              </a:rPr>
              <a:t>B</a:t>
            </a:r>
            <a:r>
              <a:rPr lang="zh-CN" altLang="en-US" sz="2000" b="1" smtClean="0">
                <a:ea typeface="宋体" pitchFamily="2" charset="-122"/>
              </a:rPr>
              <a:t>轴的单位向量，可定义向量为</a:t>
            </a:r>
            <a:r>
              <a:rPr lang="zh-CN" altLang="en-US" sz="2000" smtClean="0">
                <a:ea typeface="宋体" pitchFamily="2" charset="-122"/>
              </a:rPr>
              <a:t>：</a:t>
            </a:r>
          </a:p>
        </p:txBody>
      </p:sp>
      <p:sp>
        <p:nvSpPr>
          <p:cNvPr id="1843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graphicFrame>
        <p:nvGraphicFramePr>
          <p:cNvPr id="18434" name="Object 4"/>
          <p:cNvGraphicFramePr>
            <a:graphicFrameLocks noChangeAspect="1"/>
          </p:cNvGraphicFramePr>
          <p:nvPr/>
        </p:nvGraphicFramePr>
        <p:xfrm>
          <a:off x="2268538" y="3500438"/>
          <a:ext cx="3168650" cy="838200"/>
        </p:xfrm>
        <a:graphic>
          <a:graphicData uri="http://schemas.openxmlformats.org/presentationml/2006/ole">
            <p:oleObj spid="_x0000_s18434" name="公式" r:id="rId3" imgW="1473200" imgH="393700" progId="Equation.3">
              <p:embed/>
            </p:oleObj>
          </a:graphicData>
        </a:graphic>
      </p:graphicFrame>
      <p:sp>
        <p:nvSpPr>
          <p:cNvPr id="18438" name="Rectangle 5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graphicFrame>
        <p:nvGraphicFramePr>
          <p:cNvPr id="18435" name="Object 6"/>
          <p:cNvGraphicFramePr>
            <a:graphicFrameLocks noChangeAspect="1"/>
          </p:cNvGraphicFramePr>
          <p:nvPr/>
        </p:nvGraphicFramePr>
        <p:xfrm>
          <a:off x="2268538" y="4724400"/>
          <a:ext cx="3240087" cy="874713"/>
        </p:xfrm>
        <a:graphic>
          <a:graphicData uri="http://schemas.openxmlformats.org/presentationml/2006/ole">
            <p:oleObj spid="_x0000_s18435" name="公式" r:id="rId4" imgW="1460500" imgH="419100" progId="Equation.3">
              <p:embed/>
            </p:oleObj>
          </a:graphicData>
        </a:graphic>
      </p:graphicFrame>
      <p:sp>
        <p:nvSpPr>
          <p:cNvPr id="18439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827088" y="0"/>
            <a:ext cx="7632700" cy="720725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</a:t>
            </a:r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.3 彩色边缘检测</a:t>
            </a:r>
            <a:endParaRPr lang="zh-CN" altLang="en-US" sz="3200" b="1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ea typeface="宋体" pitchFamily="2" charset="-122"/>
              </a:rPr>
              <a:t>数量</a:t>
            </a:r>
            <a:r>
              <a:rPr lang="en-US" altLang="zh-CN" b="1" smtClean="0">
                <a:ea typeface="宋体" pitchFamily="2" charset="-122"/>
              </a:rPr>
              <a:t>g</a:t>
            </a:r>
            <a:r>
              <a:rPr lang="en-US" altLang="zh-CN" b="1" baseline="-25000" smtClean="0">
                <a:ea typeface="宋体" pitchFamily="2" charset="-122"/>
              </a:rPr>
              <a:t>xx</a:t>
            </a:r>
            <a:r>
              <a:rPr lang="zh-CN" altLang="en-US" b="1" smtClean="0">
                <a:ea typeface="宋体" pitchFamily="2" charset="-122"/>
              </a:rPr>
              <a:t>，</a:t>
            </a:r>
            <a:r>
              <a:rPr lang="en-US" altLang="zh-CN" b="1" smtClean="0">
                <a:ea typeface="宋体" pitchFamily="2" charset="-122"/>
              </a:rPr>
              <a:t>g</a:t>
            </a:r>
            <a:r>
              <a:rPr lang="en-US" altLang="zh-CN" b="1" baseline="-25000" smtClean="0">
                <a:ea typeface="宋体" pitchFamily="2" charset="-122"/>
              </a:rPr>
              <a:t>yy</a:t>
            </a:r>
            <a:r>
              <a:rPr lang="zh-CN" altLang="en-US" b="1" smtClean="0">
                <a:ea typeface="宋体" pitchFamily="2" charset="-122"/>
              </a:rPr>
              <a:t>，</a:t>
            </a:r>
            <a:r>
              <a:rPr lang="en-US" altLang="zh-CN" b="1" smtClean="0">
                <a:ea typeface="宋体" pitchFamily="2" charset="-122"/>
              </a:rPr>
              <a:t>g</a:t>
            </a:r>
            <a:r>
              <a:rPr lang="en-US" altLang="zh-CN" b="1" baseline="-25000" smtClean="0">
                <a:ea typeface="宋体" pitchFamily="2" charset="-122"/>
              </a:rPr>
              <a:t>xy</a:t>
            </a:r>
            <a:r>
              <a:rPr lang="zh-CN" altLang="en-US" b="1" smtClean="0">
                <a:ea typeface="宋体" pitchFamily="2" charset="-122"/>
              </a:rPr>
              <a:t>定义为这些向量的点乘，如下所示</a:t>
            </a:r>
            <a:r>
              <a:rPr lang="zh-CN" altLang="en-US" smtClean="0">
                <a:ea typeface="宋体" pitchFamily="2" charset="-122"/>
              </a:rPr>
              <a:t>：</a:t>
            </a:r>
          </a:p>
          <a:p>
            <a:pPr eaLnBrk="1" hangingPunct="1"/>
            <a:endParaRPr lang="zh-CN" altLang="en-US" smtClean="0">
              <a:ea typeface="宋体" pitchFamily="2" charset="-122"/>
            </a:endParaRPr>
          </a:p>
        </p:txBody>
      </p:sp>
      <p:sp>
        <p:nvSpPr>
          <p:cNvPr id="19462" name="Rectangle 3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graphicFrame>
        <p:nvGraphicFramePr>
          <p:cNvPr id="19458" name="Object 4"/>
          <p:cNvGraphicFramePr>
            <a:graphicFrameLocks noChangeAspect="1"/>
          </p:cNvGraphicFramePr>
          <p:nvPr/>
        </p:nvGraphicFramePr>
        <p:xfrm>
          <a:off x="1692275" y="2205038"/>
          <a:ext cx="4321175" cy="811212"/>
        </p:xfrm>
        <a:graphic>
          <a:graphicData uri="http://schemas.openxmlformats.org/presentationml/2006/ole">
            <p:oleObj spid="_x0000_s19458" name="公式" r:id="rId3" imgW="2489200" imgH="469900" progId="Equation.3">
              <p:embed/>
            </p:oleObj>
          </a:graphicData>
        </a:graphic>
      </p:graphicFrame>
      <p:sp>
        <p:nvSpPr>
          <p:cNvPr id="19463" name="Rectangle 5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graphicFrame>
        <p:nvGraphicFramePr>
          <p:cNvPr id="19459" name="Object 6"/>
          <p:cNvGraphicFramePr>
            <a:graphicFrameLocks noChangeAspect="1"/>
          </p:cNvGraphicFramePr>
          <p:nvPr/>
        </p:nvGraphicFramePr>
        <p:xfrm>
          <a:off x="1763713" y="3573463"/>
          <a:ext cx="4392612" cy="889000"/>
        </p:xfrm>
        <a:graphic>
          <a:graphicData uri="http://schemas.openxmlformats.org/presentationml/2006/ole">
            <p:oleObj spid="_x0000_s19459" name="公式" r:id="rId4" imgW="2451100" imgH="495300" progId="Equation.3">
              <p:embed/>
            </p:oleObj>
          </a:graphicData>
        </a:graphic>
      </p:graphicFrame>
      <p:sp>
        <p:nvSpPr>
          <p:cNvPr id="19464" name="Rectangle 7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graphicFrame>
        <p:nvGraphicFramePr>
          <p:cNvPr id="19460" name="Object 8"/>
          <p:cNvGraphicFramePr>
            <a:graphicFrameLocks noChangeAspect="1"/>
          </p:cNvGraphicFramePr>
          <p:nvPr/>
        </p:nvGraphicFramePr>
        <p:xfrm>
          <a:off x="1692275" y="5157788"/>
          <a:ext cx="5327650" cy="803275"/>
        </p:xfrm>
        <a:graphic>
          <a:graphicData uri="http://schemas.openxmlformats.org/presentationml/2006/ole">
            <p:oleObj spid="_x0000_s19460" name="公式" r:id="rId5" imgW="2781300" imgH="419100" progId="Equation.3">
              <p:embed/>
            </p:oleObj>
          </a:graphicData>
        </a:graphic>
      </p:graphicFrame>
      <p:sp>
        <p:nvSpPr>
          <p:cNvPr id="19465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900113" y="0"/>
            <a:ext cx="7632700" cy="720725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</a:t>
            </a:r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.3 彩色边缘检测</a:t>
            </a:r>
            <a:endParaRPr lang="zh-CN" altLang="en-US" sz="3200" b="1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981075"/>
            <a:ext cx="8137525" cy="1079500"/>
          </a:xfrm>
        </p:spPr>
        <p:txBody>
          <a:bodyPr/>
          <a:lstStyle/>
          <a:p>
            <a:pPr eaLnBrk="1" hangingPunct="1"/>
            <a:r>
              <a:rPr lang="zh-CN" altLang="en-US" smtClean="0">
                <a:ea typeface="宋体" pitchFamily="2" charset="-122"/>
              </a:rPr>
              <a:t>参考文献指出，像素点</a:t>
            </a:r>
            <a:r>
              <a:rPr lang="en-US" altLang="zh-CN" smtClean="0">
                <a:ea typeface="宋体" pitchFamily="2" charset="-122"/>
              </a:rPr>
              <a:t>c</a:t>
            </a:r>
            <a:r>
              <a:rPr lang="zh-CN" altLang="en-US" smtClean="0">
                <a:ea typeface="宋体" pitchFamily="2" charset="-122"/>
              </a:rPr>
              <a:t>（</a:t>
            </a:r>
            <a:r>
              <a:rPr lang="en-US" altLang="zh-CN" smtClean="0">
                <a:ea typeface="宋体" pitchFamily="2" charset="-122"/>
              </a:rPr>
              <a:t>x</a:t>
            </a:r>
            <a:r>
              <a:rPr lang="zh-CN" altLang="en-US" smtClean="0">
                <a:ea typeface="宋体" pitchFamily="2" charset="-122"/>
              </a:rPr>
              <a:t>，</a:t>
            </a:r>
            <a:r>
              <a:rPr lang="en-US" altLang="zh-CN" smtClean="0">
                <a:ea typeface="宋体" pitchFamily="2" charset="-122"/>
              </a:rPr>
              <a:t>y</a:t>
            </a:r>
            <a:r>
              <a:rPr lang="zh-CN" altLang="en-US" smtClean="0">
                <a:ea typeface="宋体" pitchFamily="2" charset="-122"/>
              </a:rPr>
              <a:t>）的最大变化率方向由角度给出：</a:t>
            </a:r>
          </a:p>
        </p:txBody>
      </p:sp>
      <p:sp>
        <p:nvSpPr>
          <p:cNvPr id="20485" name="Rectangle 3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graphicFrame>
        <p:nvGraphicFramePr>
          <p:cNvPr id="20482" name="Object 4"/>
          <p:cNvGraphicFramePr>
            <a:graphicFrameLocks noChangeAspect="1"/>
          </p:cNvGraphicFramePr>
          <p:nvPr/>
        </p:nvGraphicFramePr>
        <p:xfrm>
          <a:off x="2268538" y="2060575"/>
          <a:ext cx="3384550" cy="1062038"/>
        </p:xfrm>
        <a:graphic>
          <a:graphicData uri="http://schemas.openxmlformats.org/presentationml/2006/ole">
            <p:oleObj spid="_x0000_s20482" name="公式" r:id="rId3" imgW="1612900" imgH="508000" progId="Equation.3">
              <p:embed/>
            </p:oleObj>
          </a:graphicData>
        </a:graphic>
      </p:graphicFrame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466725" y="3357563"/>
            <a:ext cx="8137525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3300"/>
              </a:buClr>
              <a:buSzPct val="120000"/>
              <a:buFont typeface="Wingdings" pitchFamily="2" charset="2"/>
              <a:buChar char="n"/>
            </a:pPr>
            <a:r>
              <a:rPr lang="zh-CN" altLang="en-US" sz="2400">
                <a:latin typeface="Verdana" pitchFamily="34" charset="0"/>
              </a:rPr>
              <a:t>（</a:t>
            </a:r>
            <a:r>
              <a:rPr lang="en-US" altLang="zh-CN" sz="2400">
                <a:latin typeface="Verdana" pitchFamily="34" charset="0"/>
              </a:rPr>
              <a:t>x</a:t>
            </a:r>
            <a:r>
              <a:rPr lang="zh-CN" altLang="en-US" sz="2400">
                <a:latin typeface="Verdana" pitchFamily="34" charset="0"/>
              </a:rPr>
              <a:t>，</a:t>
            </a:r>
            <a:r>
              <a:rPr lang="en-US" altLang="zh-CN" sz="2400">
                <a:latin typeface="Verdana" pitchFamily="34" charset="0"/>
              </a:rPr>
              <a:t>y</a:t>
            </a:r>
            <a:r>
              <a:rPr lang="zh-CN" altLang="en-US" sz="2400">
                <a:latin typeface="Verdana" pitchFamily="34" charset="0"/>
              </a:rPr>
              <a:t>）点在</a:t>
            </a:r>
            <a:r>
              <a:rPr lang="zh-CN" altLang="en-US" sz="2400">
                <a:latin typeface="Verdana" pitchFamily="34" charset="0"/>
                <a:sym typeface="Symbol" pitchFamily="18" charset="2"/>
              </a:rPr>
              <a:t></a:t>
            </a:r>
            <a:r>
              <a:rPr lang="zh-CN" altLang="en-US" sz="2400">
                <a:latin typeface="Verdana" pitchFamily="34" charset="0"/>
              </a:rPr>
              <a:t>方向上变化率的值由下式给出：</a:t>
            </a:r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0" y="31670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/>
          </a:p>
        </p:txBody>
      </p:sp>
      <p:graphicFrame>
        <p:nvGraphicFramePr>
          <p:cNvPr id="20483" name="Object 7"/>
          <p:cNvGraphicFramePr>
            <a:graphicFrameLocks noChangeAspect="1"/>
          </p:cNvGraphicFramePr>
          <p:nvPr/>
        </p:nvGraphicFramePr>
        <p:xfrm>
          <a:off x="1042988" y="4221163"/>
          <a:ext cx="7129462" cy="1027112"/>
        </p:xfrm>
        <a:graphic>
          <a:graphicData uri="http://schemas.openxmlformats.org/presentationml/2006/ole">
            <p:oleObj spid="_x0000_s20483" name="公式" r:id="rId4" imgW="3632200" imgH="520700" progId="Equation.3">
              <p:embed/>
            </p:oleObj>
          </a:graphicData>
        </a:graphic>
      </p:graphicFrame>
      <p:sp>
        <p:nvSpPr>
          <p:cNvPr id="20488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827088" y="115888"/>
            <a:ext cx="7632700" cy="720725"/>
          </a:xfrm>
          <a:noFill/>
        </p:spPr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</a:t>
            </a:r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.3 彩色边缘检测</a:t>
            </a:r>
            <a:endParaRPr lang="zh-CN" altLang="en-US" sz="3200" b="1" smtClean="0">
              <a:ea typeface="宋体" pitchFamily="2" charset="-122"/>
            </a:endParaRPr>
          </a:p>
        </p:txBody>
      </p:sp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539750" y="5734050"/>
            <a:ext cx="76327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000">
                <a:solidFill>
                  <a:schemeClr val="tx2"/>
                </a:solidFill>
              </a:rPr>
              <a:t>      Di Zenzo, S. “A Note on the Gradient of a Multi-Image”, Computer Vision, Graphics, and Image Processing, 1986, 33:116~125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</a:t>
            </a:r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.3 彩色边缘检测</a:t>
            </a:r>
            <a:endParaRPr lang="zh-CN" altLang="en-US" sz="3200" b="1" smtClean="0">
              <a:ea typeface="宋体" pitchFamily="2" charset="-122"/>
            </a:endParaRPr>
          </a:p>
        </p:txBody>
      </p:sp>
      <p:sp>
        <p:nvSpPr>
          <p:cNvPr id="2150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981075"/>
            <a:ext cx="8137525" cy="4752975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A71A03"/>
                </a:solidFill>
                <a:ea typeface="宋体" pitchFamily="2" charset="-122"/>
              </a:rPr>
              <a:t>向量空间的边缘检测</a:t>
            </a:r>
          </a:p>
          <a:p>
            <a:pPr lvl="1" eaLnBrk="1" hangingPunct="1"/>
            <a:r>
              <a:rPr lang="zh-CN" altLang="en-US" b="1" dirty="0" smtClean="0">
                <a:ea typeface="宋体" pitchFamily="2" charset="-122"/>
              </a:rPr>
              <a:t>比较两种彩色图像边缘检测：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zh-CN" altLang="en-US" b="1" dirty="0" smtClean="0">
                <a:ea typeface="宋体" pitchFamily="2" charset="-122"/>
              </a:rPr>
              <a:t>（</a:t>
            </a:r>
            <a:r>
              <a:rPr lang="en-US" altLang="zh-CN" b="1" dirty="0" smtClean="0">
                <a:ea typeface="宋体" pitchFamily="2" charset="-122"/>
              </a:rPr>
              <a:t>1</a:t>
            </a:r>
            <a:r>
              <a:rPr lang="zh-CN" altLang="en-US" b="1" dirty="0" smtClean="0">
                <a:ea typeface="宋体" pitchFamily="2" charset="-122"/>
              </a:rPr>
              <a:t>）由各个颜色分量图像梯度的混合检测边缘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zh-CN" altLang="en-US" b="1" dirty="0" smtClean="0">
                <a:ea typeface="宋体" pitchFamily="2" charset="-122"/>
              </a:rPr>
              <a:t>（</a:t>
            </a:r>
            <a:r>
              <a:rPr lang="en-US" altLang="zh-CN" b="1" dirty="0" smtClean="0">
                <a:ea typeface="宋体" pitchFamily="2" charset="-122"/>
              </a:rPr>
              <a:t>2</a:t>
            </a:r>
            <a:r>
              <a:rPr lang="zh-CN" altLang="en-US" b="1" dirty="0" smtClean="0">
                <a:ea typeface="宋体" pitchFamily="2" charset="-122"/>
              </a:rPr>
              <a:t>）用彩色空间的向量梯度检测边缘。</a:t>
            </a:r>
          </a:p>
          <a:p>
            <a:pPr lvl="1" eaLnBrk="1" hangingPunct="1"/>
            <a:r>
              <a:rPr lang="zh-CN" altLang="en-US" dirty="0" smtClean="0">
                <a:solidFill>
                  <a:srgbClr val="CC0099"/>
                </a:solidFill>
              </a:rPr>
              <a:t>计算时，偏导数用</a:t>
            </a:r>
            <a:r>
              <a:rPr lang="en-US" altLang="zh-CN" dirty="0" err="1" smtClean="0">
                <a:solidFill>
                  <a:srgbClr val="CC0099"/>
                </a:solidFill>
              </a:rPr>
              <a:t>Sobel</a:t>
            </a:r>
            <a:r>
              <a:rPr lang="zh-CN" altLang="en-US" dirty="0" smtClean="0">
                <a:solidFill>
                  <a:srgbClr val="CC0099"/>
                </a:solidFill>
              </a:rPr>
              <a:t>算子实现</a:t>
            </a:r>
          </a:p>
          <a:p>
            <a:pPr lvl="1" eaLnBrk="1" hangingPunct="1"/>
            <a:endParaRPr lang="zh-CN" altLang="en-US" dirty="0" smtClean="0">
              <a:solidFill>
                <a:srgbClr val="CC0099"/>
              </a:solidFill>
            </a:endParaRPr>
          </a:p>
          <a:p>
            <a:pPr lvl="1" eaLnBrk="1" hangingPunct="1"/>
            <a:r>
              <a:rPr lang="en-US" altLang="zh-CN" dirty="0" smtClean="0">
                <a:solidFill>
                  <a:srgbClr val="CC0099"/>
                </a:solidFill>
              </a:rPr>
              <a:t>Test06_10.m</a:t>
            </a:r>
            <a:endParaRPr lang="en-US" altLang="zh-CN" b="1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b="1" dirty="0" smtClean="0">
              <a:ea typeface="宋体" pitchFamily="2" charset="-122"/>
            </a:endParaRPr>
          </a:p>
        </p:txBody>
      </p:sp>
      <p:pic>
        <p:nvPicPr>
          <p:cNvPr id="21509" name="图片 600067"/>
          <p:cNvPicPr>
            <a:picLocks noChangeAspect="1" noChangeArrowheads="1"/>
          </p:cNvPicPr>
          <p:nvPr/>
        </p:nvPicPr>
        <p:blipFill>
          <a:blip r:embed="rId3" cstate="print"/>
          <a:srcRect l="38249" t="62495"/>
          <a:stretch>
            <a:fillRect/>
          </a:stretch>
        </p:blipFill>
        <p:spPr bwMode="auto">
          <a:xfrm>
            <a:off x="5595938" y="3857625"/>
            <a:ext cx="3024187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506" name="对象 600078"/>
          <p:cNvGraphicFramePr>
            <a:graphicFrameLocks/>
          </p:cNvGraphicFramePr>
          <p:nvPr/>
        </p:nvGraphicFramePr>
        <p:xfrm>
          <a:off x="4230688" y="5427663"/>
          <a:ext cx="4668837" cy="906462"/>
        </p:xfrm>
        <a:graphic>
          <a:graphicData uri="http://schemas.openxmlformats.org/presentationml/2006/ole">
            <p:oleObj spid="_x0000_s21506" r:id="rId4" imgW="2260600" imgH="5080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</a:t>
            </a:r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.3 彩色边缘检测</a:t>
            </a:r>
            <a:endParaRPr lang="zh-CN" altLang="en-US" sz="3200" b="1" smtClean="0">
              <a:ea typeface="宋体" pitchFamily="2" charset="-122"/>
            </a:endParaRPr>
          </a:p>
        </p:txBody>
      </p:sp>
      <p:sp>
        <p:nvSpPr>
          <p:cNvPr id="768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981075"/>
            <a:ext cx="8137525" cy="4752975"/>
          </a:xfrm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A71A03"/>
                </a:solidFill>
                <a:ea typeface="宋体" pitchFamily="2" charset="-122"/>
              </a:rPr>
              <a:t>基于标量和向量的边缘检测对比测试</a:t>
            </a:r>
            <a:r>
              <a:rPr lang="en-US" altLang="zh-CN" smtClean="0">
                <a:solidFill>
                  <a:srgbClr val="CC0099"/>
                </a:solidFill>
              </a:rPr>
              <a:t>Test06_10.m</a:t>
            </a:r>
            <a:endParaRPr lang="zh-CN" altLang="en-US" b="1" smtClean="0">
              <a:ea typeface="宋体" pitchFamily="2" charset="-122"/>
            </a:endParaRPr>
          </a:p>
        </p:txBody>
      </p: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2060575"/>
            <a:ext cx="4105275" cy="380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363" y="2060575"/>
            <a:ext cx="3902075" cy="374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</a:t>
            </a:r>
            <a:r>
              <a:rPr lang="en-US" altLang="zh-CN" sz="3200" b="1" smtClean="0">
                <a:ea typeface="宋体" pitchFamily="2" charset="-122"/>
              </a:rPr>
              <a:t>6</a:t>
            </a:r>
            <a:r>
              <a:rPr lang="en-US" altLang="en-US" sz="3200" b="1" smtClean="0">
                <a:ea typeface="宋体" pitchFamily="2" charset="-122"/>
              </a:rPr>
              <a:t>.3 彩色边缘检测</a:t>
            </a:r>
            <a:endParaRPr lang="zh-CN" altLang="en-US" sz="3200" b="1" smtClean="0">
              <a:ea typeface="宋体" pitchFamily="2" charset="-122"/>
            </a:endParaRPr>
          </a:p>
        </p:txBody>
      </p:sp>
      <p:sp>
        <p:nvSpPr>
          <p:cNvPr id="778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981075"/>
            <a:ext cx="8137525" cy="4752975"/>
          </a:xfrm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A71A03"/>
                </a:solidFill>
                <a:ea typeface="宋体" pitchFamily="2" charset="-122"/>
              </a:rPr>
              <a:t>基于标量和向量的边缘检测对比测试</a:t>
            </a:r>
            <a:r>
              <a:rPr lang="en-US" altLang="zh-CN" smtClean="0">
                <a:solidFill>
                  <a:srgbClr val="CC0099"/>
                </a:solidFill>
              </a:rPr>
              <a:t>Test06_10.m</a:t>
            </a:r>
            <a:endParaRPr lang="zh-CN" altLang="en-US" b="1" smtClean="0">
              <a:ea typeface="宋体" pitchFamily="2" charset="-122"/>
            </a:endParaRPr>
          </a:p>
        </p:txBody>
      </p:sp>
      <p:pic>
        <p:nvPicPr>
          <p:cNvPr id="7782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160588"/>
            <a:ext cx="6478588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1188" y="1125538"/>
            <a:ext cx="7777162" cy="487362"/>
          </a:xfrm>
        </p:spPr>
        <p:txBody>
          <a:bodyPr/>
          <a:lstStyle/>
          <a:p>
            <a:pPr eaLnBrk="1" hangingPunct="1">
              <a:buClr>
                <a:schemeClr val="tx1"/>
              </a:buClr>
              <a:buFont typeface="Wingdings" pitchFamily="2" charset="2"/>
              <a:buChar char="n"/>
            </a:pPr>
            <a:r>
              <a:rPr lang="en-US" altLang="zh-CN" sz="2800" b="1" dirty="0" smtClean="0">
                <a:solidFill>
                  <a:srgbClr val="00FFFF"/>
                </a:solidFill>
                <a:latin typeface="华文中宋" pitchFamily="2" charset="-122"/>
              </a:rPr>
              <a:t>C</a:t>
            </a:r>
            <a:r>
              <a:rPr lang="en-US" altLang="zh-CN" sz="2800" b="1" dirty="0" smtClean="0">
                <a:solidFill>
                  <a:srgbClr val="FF00FF"/>
                </a:solidFill>
                <a:latin typeface="华文中宋" pitchFamily="2" charset="-122"/>
              </a:rPr>
              <a:t>M</a:t>
            </a:r>
            <a:r>
              <a:rPr lang="en-US" altLang="zh-CN" sz="2800" b="1" dirty="0" smtClean="0">
                <a:solidFill>
                  <a:srgbClr val="FFFF00"/>
                </a:solidFill>
                <a:latin typeface="华文中宋" pitchFamily="2" charset="-122"/>
              </a:rPr>
              <a:t>Y </a:t>
            </a:r>
            <a:r>
              <a:rPr lang="zh-CN" altLang="en-US" sz="2800" b="1" dirty="0" smtClean="0">
                <a:solidFill>
                  <a:srgbClr val="FFFF00"/>
                </a:solidFill>
                <a:latin typeface="华文中宋" pitchFamily="2" charset="-122"/>
              </a:rPr>
              <a:t>和 </a:t>
            </a:r>
            <a:r>
              <a:rPr lang="en-US" altLang="zh-CN" sz="2800" b="1" dirty="0" smtClean="0">
                <a:solidFill>
                  <a:srgbClr val="00FFFF"/>
                </a:solidFill>
                <a:latin typeface="华文中宋" pitchFamily="2" charset="-122"/>
              </a:rPr>
              <a:t>C</a:t>
            </a:r>
            <a:r>
              <a:rPr lang="en-US" altLang="zh-CN" sz="2800" b="1" dirty="0" smtClean="0">
                <a:solidFill>
                  <a:srgbClr val="FF00FF"/>
                </a:solidFill>
                <a:latin typeface="华文中宋" pitchFamily="2" charset="-122"/>
              </a:rPr>
              <a:t>M</a:t>
            </a:r>
            <a:r>
              <a:rPr lang="en-US" altLang="zh-CN" sz="2800" b="1" dirty="0" smtClean="0">
                <a:solidFill>
                  <a:srgbClr val="FFFF00"/>
                </a:solidFill>
                <a:latin typeface="华文中宋" pitchFamily="2" charset="-122"/>
              </a:rPr>
              <a:t>Y </a:t>
            </a:r>
            <a:r>
              <a:rPr lang="en-US" altLang="zh-CN" sz="2800" b="1" dirty="0" smtClean="0">
                <a:latin typeface="华文中宋" pitchFamily="2" charset="-122"/>
              </a:rPr>
              <a:t>K</a:t>
            </a:r>
            <a:r>
              <a:rPr lang="en-US" altLang="zh-CN" sz="2800" dirty="0" smtClean="0">
                <a:latin typeface="华文中宋" pitchFamily="2" charset="-122"/>
              </a:rPr>
              <a:t> </a:t>
            </a:r>
            <a:r>
              <a:rPr lang="zh-CN" altLang="en-US" sz="2800" dirty="0" smtClean="0">
                <a:latin typeface="华文中宋" pitchFamily="2" charset="-122"/>
              </a:rPr>
              <a:t>模型</a:t>
            </a: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1403350" y="2349500"/>
          <a:ext cx="2081213" cy="1682750"/>
        </p:xfrm>
        <a:graphic>
          <a:graphicData uri="http://schemas.openxmlformats.org/presentationml/2006/ole">
            <p:oleObj spid="_x0000_s1026" name="公式" r:id="rId3" imgW="1041120" imgH="711000" progId="Equation.3">
              <p:embed/>
            </p:oleObj>
          </a:graphicData>
        </a:graphic>
      </p:graphicFrame>
      <p:sp>
        <p:nvSpPr>
          <p:cNvPr id="1028" name="Text Box 6"/>
          <p:cNvSpPr txBox="1">
            <a:spLocks noChangeArrowheads="1"/>
          </p:cNvSpPr>
          <p:nvPr/>
        </p:nvSpPr>
        <p:spPr bwMode="auto">
          <a:xfrm>
            <a:off x="684213" y="4941888"/>
            <a:ext cx="5041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00FFFF"/>
                </a:solidFill>
              </a:rPr>
              <a:t>C</a:t>
            </a:r>
            <a:r>
              <a:rPr lang="en-US" altLang="zh-CN" sz="2400" dirty="0">
                <a:solidFill>
                  <a:srgbClr val="FF00FF"/>
                </a:solidFill>
              </a:rPr>
              <a:t>M</a:t>
            </a:r>
            <a:r>
              <a:rPr lang="en-US" altLang="zh-CN" sz="2400" dirty="0">
                <a:solidFill>
                  <a:srgbClr val="FFFF00"/>
                </a:solidFill>
              </a:rPr>
              <a:t>Y</a:t>
            </a:r>
            <a:r>
              <a:rPr lang="en-US" altLang="zh-CN" sz="2400" dirty="0"/>
              <a:t>K </a:t>
            </a:r>
            <a:r>
              <a:rPr lang="zh-CN" altLang="en-US" sz="2400" dirty="0"/>
              <a:t>：</a:t>
            </a:r>
            <a:r>
              <a:rPr lang="zh-CN" altLang="en-US" sz="2400" dirty="0">
                <a:ea typeface="华文新魏" pitchFamily="2" charset="-122"/>
              </a:rPr>
              <a:t>青、品红、黄＋黑</a:t>
            </a:r>
          </a:p>
        </p:txBody>
      </p:sp>
      <p:pic>
        <p:nvPicPr>
          <p:cNvPr id="1029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463" y="2133600"/>
            <a:ext cx="4103687" cy="356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2"/>
          <p:cNvSpPr>
            <a:spLocks noChangeArrowheads="1"/>
          </p:cNvSpPr>
          <p:nvPr/>
        </p:nvSpPr>
        <p:spPr bwMode="white">
          <a:xfrm>
            <a:off x="827088" y="133350"/>
            <a:ext cx="7777162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3200" b="1">
                <a:solidFill>
                  <a:srgbClr val="FF3300"/>
                </a:solidFill>
                <a:latin typeface="华文中宋" pitchFamily="2" charset="-122"/>
              </a:rPr>
              <a:t>6.2 </a:t>
            </a:r>
            <a:r>
              <a:rPr lang="zh-CN" altLang="en-US" sz="3200" b="1">
                <a:solidFill>
                  <a:srgbClr val="FF3300"/>
                </a:solidFill>
                <a:latin typeface="华文中宋" pitchFamily="2" charset="-122"/>
              </a:rPr>
              <a:t>彩色模型</a:t>
            </a:r>
          </a:p>
        </p:txBody>
      </p:sp>
      <p:sp>
        <p:nvSpPr>
          <p:cNvPr id="7" name="椭圆形标注 6"/>
          <p:cNvSpPr/>
          <p:nvPr/>
        </p:nvSpPr>
        <p:spPr bwMode="auto">
          <a:xfrm>
            <a:off x="3897744" y="1625601"/>
            <a:ext cx="1644073" cy="911931"/>
          </a:xfrm>
          <a:prstGeom prst="wedgeEllipseCallout">
            <a:avLst>
              <a:gd name="adj1" fmla="val -83863"/>
              <a:gd name="adj2" fmla="val 96386"/>
            </a:avLst>
          </a:prstGeom>
          <a:noFill/>
          <a:ln>
            <a:solidFill>
              <a:srgbClr val="FF0000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</a:rPr>
              <a:t>归一</a:t>
            </a:r>
            <a:r>
              <a:rPr lang="zh-CN" altLang="en-US" dirty="0" smtClean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</a:rPr>
              <a:t>化为</a:t>
            </a:r>
            <a:r>
              <a:rPr lang="en-US" altLang="zh-CN" dirty="0" smtClean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</a:rPr>
              <a:t>[</a:t>
            </a:r>
            <a:r>
              <a:rPr lang="en-US" altLang="zh-CN" dirty="0" smtClean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latin typeface="Arial Black" pitchFamily="34" charset="0"/>
              </a:rPr>
              <a:t>0</a:t>
            </a:r>
            <a:r>
              <a:rPr lang="zh-CN" altLang="en-US" dirty="0" smtClean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latin typeface="Arial Black" pitchFamily="34" charset="0"/>
              </a:rPr>
              <a:t>，</a:t>
            </a:r>
            <a:r>
              <a:rPr lang="en-US" altLang="zh-CN" dirty="0" smtClean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  <a:latin typeface="Arial Black" pitchFamily="34" charset="0"/>
              </a:rPr>
              <a:t>1</a:t>
            </a:r>
            <a:r>
              <a:rPr lang="en-US" altLang="zh-CN" dirty="0" smtClean="0">
                <a:ln>
                  <a:solidFill>
                    <a:srgbClr val="FF0000"/>
                  </a:solidFill>
                </a:ln>
                <a:solidFill>
                  <a:srgbClr val="0000FF"/>
                </a:solidFill>
              </a:rPr>
              <a:t>]</a:t>
            </a:r>
            <a:endParaRPr kumimoji="1" lang="zh-CN" altLang="en-US" sz="1800" b="0" i="0" u="none" strike="noStrike" cap="none" normalizeH="0" baseline="0" dirty="0" smtClean="0">
              <a:ln>
                <a:solidFill>
                  <a:srgbClr val="FF0000"/>
                </a:solidFill>
              </a:ln>
              <a:solidFill>
                <a:srgbClr val="0000FF"/>
              </a:solidFill>
              <a:effectLst/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260350" y="903288"/>
            <a:ext cx="8477250" cy="4632037"/>
          </a:xfrm>
          <a:prstGeom prst="rect">
            <a:avLst/>
          </a:prstGeom>
          <a:noFill/>
          <a:ln w="25400">
            <a:noFill/>
            <a:miter lim="800000"/>
            <a:headEnd/>
            <a:tailEnd type="none" w="sm" len="lg"/>
          </a:ln>
        </p:spPr>
        <p:txBody>
          <a:bodyPr>
            <a:spAutoFit/>
          </a:bodyPr>
          <a:lstStyle/>
          <a:p>
            <a:pPr marL="261938" indent="-261938">
              <a:spcBef>
                <a:spcPct val="50000"/>
              </a:spcBef>
              <a:buFont typeface="Wingdings" pitchFamily="2" charset="2"/>
              <a:buChar char="n"/>
            </a:pPr>
            <a:r>
              <a:rPr lang="zh-CN" altLang="en-US" sz="2000" b="1" dirty="0">
                <a:latin typeface="华文中宋" pitchFamily="2" charset="-122"/>
              </a:rPr>
              <a:t>彩色模型很多，如</a:t>
            </a:r>
            <a:r>
              <a:rPr lang="en-US" altLang="zh-CN" sz="2000" b="1" dirty="0">
                <a:solidFill>
                  <a:srgbClr val="FF3300"/>
                </a:solidFill>
                <a:latin typeface="华文中宋" pitchFamily="2" charset="-122"/>
              </a:rPr>
              <a:t>(1)RGB</a:t>
            </a:r>
            <a:r>
              <a:rPr lang="zh-CN" altLang="en-US" sz="2000" b="1" dirty="0">
                <a:latin typeface="华文中宋" pitchFamily="2" charset="-122"/>
              </a:rPr>
              <a:t>用于监视器、摄像机，</a:t>
            </a:r>
            <a:r>
              <a:rPr lang="en-US" altLang="zh-CN" sz="2000" b="1" dirty="0">
                <a:solidFill>
                  <a:srgbClr val="FF3300"/>
                </a:solidFill>
                <a:latin typeface="华文中宋" pitchFamily="2" charset="-122"/>
              </a:rPr>
              <a:t>(2)CMY</a:t>
            </a:r>
            <a:r>
              <a:rPr lang="zh-CN" altLang="en-US" sz="2000" b="1" dirty="0">
                <a:solidFill>
                  <a:srgbClr val="FF3300"/>
                </a:solidFill>
                <a:latin typeface="华文中宋" pitchFamily="2" charset="-122"/>
              </a:rPr>
              <a:t>、</a:t>
            </a:r>
            <a:r>
              <a:rPr lang="en-US" altLang="zh-CN" sz="2000" b="1" dirty="0">
                <a:solidFill>
                  <a:srgbClr val="FF3300"/>
                </a:solidFill>
                <a:latin typeface="华文中宋" pitchFamily="2" charset="-122"/>
              </a:rPr>
              <a:t>CMYK</a:t>
            </a:r>
            <a:r>
              <a:rPr lang="zh-CN" altLang="en-US" sz="2000" b="1" dirty="0">
                <a:latin typeface="华文中宋" pitchFamily="2" charset="-122"/>
              </a:rPr>
              <a:t>用于印刷、彩色打印机</a:t>
            </a:r>
            <a:r>
              <a:rPr lang="en-US" altLang="zh-CN" sz="2000" b="1" dirty="0">
                <a:latin typeface="华文中宋" pitchFamily="2" charset="-122"/>
              </a:rPr>
              <a:t>, </a:t>
            </a:r>
            <a:r>
              <a:rPr lang="en-US" altLang="zh-CN" sz="2000" b="1" dirty="0">
                <a:solidFill>
                  <a:srgbClr val="FF3300"/>
                </a:solidFill>
                <a:latin typeface="华文中宋" pitchFamily="2" charset="-122"/>
              </a:rPr>
              <a:t>(3)NTSC</a:t>
            </a:r>
            <a:r>
              <a:rPr lang="zh-CN" altLang="en-US" sz="2000" b="1" dirty="0">
                <a:latin typeface="华文中宋" pitchFamily="2" charset="-122"/>
              </a:rPr>
              <a:t>（亮度</a:t>
            </a:r>
            <a:r>
              <a:rPr lang="en-US" altLang="zh-CN" sz="2000" b="1" dirty="0">
                <a:latin typeface="华文中宋" pitchFamily="2" charset="-122"/>
              </a:rPr>
              <a:t>Y</a:t>
            </a:r>
            <a:r>
              <a:rPr lang="zh-CN" altLang="en-US" sz="2000" b="1" dirty="0">
                <a:latin typeface="华文中宋" pitchFamily="2" charset="-122"/>
              </a:rPr>
              <a:t>，色调</a:t>
            </a:r>
            <a:r>
              <a:rPr lang="en-US" altLang="zh-CN" sz="2000" b="1" dirty="0">
                <a:latin typeface="华文中宋" pitchFamily="2" charset="-122"/>
              </a:rPr>
              <a:t>I</a:t>
            </a:r>
            <a:r>
              <a:rPr lang="zh-CN" altLang="en-US" sz="2000" b="1" dirty="0">
                <a:latin typeface="华文中宋" pitchFamily="2" charset="-122"/>
              </a:rPr>
              <a:t>，饱和度</a:t>
            </a:r>
            <a:r>
              <a:rPr lang="en-US" altLang="zh-CN" sz="2000" b="1" dirty="0">
                <a:latin typeface="华文中宋" pitchFamily="2" charset="-122"/>
              </a:rPr>
              <a:t>Q</a:t>
            </a:r>
            <a:r>
              <a:rPr lang="zh-CN" altLang="en-US" sz="2000" b="1" dirty="0">
                <a:latin typeface="华文中宋" pitchFamily="2" charset="-122"/>
              </a:rPr>
              <a:t>），</a:t>
            </a:r>
            <a:r>
              <a:rPr lang="en-US" altLang="zh-CN" sz="2000" b="1" dirty="0">
                <a:solidFill>
                  <a:srgbClr val="FF3300"/>
                </a:solidFill>
                <a:latin typeface="华文中宋" pitchFamily="2" charset="-122"/>
              </a:rPr>
              <a:t>(4)</a:t>
            </a:r>
            <a:r>
              <a:rPr lang="en-US" altLang="zh-CN" sz="2000" b="1" dirty="0" err="1">
                <a:solidFill>
                  <a:srgbClr val="FF3300"/>
                </a:solidFill>
                <a:latin typeface="华文中宋" pitchFamily="2" charset="-122"/>
              </a:rPr>
              <a:t>YCbCr</a:t>
            </a:r>
            <a:r>
              <a:rPr lang="en-US" altLang="zh-CN" sz="2000" b="1" dirty="0">
                <a:latin typeface="华文中宋" pitchFamily="2" charset="-122"/>
              </a:rPr>
              <a:t>(</a:t>
            </a:r>
            <a:r>
              <a:rPr lang="zh-CN" altLang="en-US" sz="2000" b="1" dirty="0">
                <a:latin typeface="华文中宋" pitchFamily="2" charset="-122"/>
              </a:rPr>
              <a:t>亮度</a:t>
            </a:r>
            <a:r>
              <a:rPr lang="en-US" altLang="zh-CN" sz="2000" b="1" dirty="0">
                <a:latin typeface="华文中宋" pitchFamily="2" charset="-122"/>
              </a:rPr>
              <a:t>Y</a:t>
            </a:r>
            <a:r>
              <a:rPr lang="zh-CN" altLang="en-US" sz="2000" b="1" dirty="0">
                <a:latin typeface="华文中宋" pitchFamily="2" charset="-122"/>
              </a:rPr>
              <a:t>，相对蓝基色的色差</a:t>
            </a:r>
            <a:r>
              <a:rPr lang="en-US" altLang="zh-CN" sz="2000" b="1" dirty="0" err="1">
                <a:latin typeface="华文中宋" pitchFamily="2" charset="-122"/>
              </a:rPr>
              <a:t>Cb</a:t>
            </a:r>
            <a:r>
              <a:rPr lang="zh-CN" altLang="en-US" sz="2000" b="1" dirty="0">
                <a:latin typeface="华文中宋" pitchFamily="2" charset="-122"/>
              </a:rPr>
              <a:t>，相对红基色的色差</a:t>
            </a:r>
            <a:r>
              <a:rPr lang="en-US" altLang="zh-CN" sz="2000" b="1" dirty="0">
                <a:latin typeface="华文中宋" pitchFamily="2" charset="-122"/>
              </a:rPr>
              <a:t>Cr)</a:t>
            </a:r>
            <a:r>
              <a:rPr lang="zh-CN" altLang="en-US" sz="2000" b="1" dirty="0">
                <a:latin typeface="华文中宋" pitchFamily="2" charset="-122"/>
              </a:rPr>
              <a:t>，</a:t>
            </a:r>
            <a:r>
              <a:rPr lang="en-US" altLang="zh-CN" sz="2000" b="1" dirty="0">
                <a:solidFill>
                  <a:srgbClr val="FF3300"/>
                </a:solidFill>
                <a:latin typeface="华文中宋" pitchFamily="2" charset="-122"/>
              </a:rPr>
              <a:t>(5)HSI</a:t>
            </a:r>
            <a:r>
              <a:rPr lang="en-US" altLang="zh-CN" sz="2000" b="1" dirty="0">
                <a:latin typeface="华文中宋" pitchFamily="2" charset="-122"/>
              </a:rPr>
              <a:t> (</a:t>
            </a:r>
            <a:r>
              <a:rPr lang="zh-CN" altLang="en-US" sz="2000" b="1" dirty="0">
                <a:latin typeface="华文中宋" pitchFamily="2" charset="-122"/>
              </a:rPr>
              <a:t>色度</a:t>
            </a:r>
            <a:r>
              <a:rPr lang="en-US" altLang="zh-CN" sz="2000" b="1" dirty="0">
                <a:latin typeface="华文中宋" pitchFamily="2" charset="-122"/>
              </a:rPr>
              <a:t>H</a:t>
            </a:r>
            <a:r>
              <a:rPr lang="zh-CN" altLang="en-US" sz="2000" b="1" dirty="0">
                <a:latin typeface="华文中宋" pitchFamily="2" charset="-122"/>
              </a:rPr>
              <a:t>，饱和度</a:t>
            </a:r>
            <a:r>
              <a:rPr lang="en-US" altLang="zh-CN" sz="2000" b="1" dirty="0">
                <a:latin typeface="华文中宋" pitchFamily="2" charset="-122"/>
              </a:rPr>
              <a:t>S</a:t>
            </a:r>
            <a:r>
              <a:rPr lang="zh-CN" altLang="en-US" sz="2000" b="1" dirty="0">
                <a:latin typeface="华文中宋" pitchFamily="2" charset="-122"/>
              </a:rPr>
              <a:t>，亮度</a:t>
            </a:r>
            <a:r>
              <a:rPr lang="en-US" altLang="zh-CN" sz="2000" b="1" dirty="0">
                <a:latin typeface="华文中宋" pitchFamily="2" charset="-122"/>
              </a:rPr>
              <a:t>I)</a:t>
            </a:r>
            <a:r>
              <a:rPr lang="zh-CN" altLang="en-US" sz="2000" b="1" dirty="0">
                <a:latin typeface="华文中宋" pitchFamily="2" charset="-122"/>
              </a:rPr>
              <a:t>等。</a:t>
            </a:r>
          </a:p>
          <a:p>
            <a:pPr marL="261938" indent="-261938">
              <a:spcBef>
                <a:spcPct val="50000"/>
              </a:spcBef>
              <a:buFont typeface="Wingdings" pitchFamily="2" charset="2"/>
              <a:buChar char="n"/>
            </a:pPr>
            <a:r>
              <a:rPr lang="zh-CN" altLang="en-US" sz="2000" b="1" dirty="0">
                <a:latin typeface="华文中宋" pitchFamily="2" charset="-122"/>
              </a:rPr>
              <a:t>彩色处理的两个主要领域： </a:t>
            </a:r>
            <a:r>
              <a:rPr lang="en-US" altLang="zh-CN" sz="2000" b="1" dirty="0">
                <a:solidFill>
                  <a:srgbClr val="FF3300"/>
                </a:solidFill>
                <a:latin typeface="华文中宋" pitchFamily="2" charset="-122"/>
              </a:rPr>
              <a:t>(1)</a:t>
            </a:r>
            <a:r>
              <a:rPr lang="zh-CN" altLang="en-US" sz="2000" b="1" dirty="0">
                <a:solidFill>
                  <a:srgbClr val="FF3300"/>
                </a:solidFill>
                <a:latin typeface="华文中宋" pitchFamily="2" charset="-122"/>
              </a:rPr>
              <a:t>伪彩色处理</a:t>
            </a:r>
            <a:r>
              <a:rPr lang="zh-CN" altLang="en-US" sz="2000" b="1" dirty="0">
                <a:latin typeface="华文中宋" pitchFamily="2" charset="-122"/>
              </a:rPr>
              <a:t>：对特定的亮度（范围）赋予一种颜色。</a:t>
            </a:r>
            <a:r>
              <a:rPr lang="en-US" altLang="zh-CN" sz="2000" b="1" dirty="0">
                <a:latin typeface="华文中宋" pitchFamily="2" charset="-122"/>
              </a:rPr>
              <a:t>(2)</a:t>
            </a:r>
            <a:r>
              <a:rPr lang="zh-CN" altLang="en-US" sz="2000" b="1" dirty="0">
                <a:solidFill>
                  <a:srgbClr val="FF3300"/>
                </a:solidFill>
                <a:latin typeface="华文中宋" pitchFamily="2" charset="-122"/>
              </a:rPr>
              <a:t>假彩色处理</a:t>
            </a:r>
            <a:r>
              <a:rPr lang="zh-CN" altLang="en-US" sz="2000" b="1" dirty="0">
                <a:latin typeface="华文中宋" pitchFamily="2" charset="-122"/>
              </a:rPr>
              <a:t>，原始图像数据来自多个分量，但这些分量本来不代表色彩信息； </a:t>
            </a:r>
            <a:r>
              <a:rPr lang="en-US" altLang="zh-CN" b="1" dirty="0">
                <a:solidFill>
                  <a:srgbClr val="FF3300"/>
                </a:solidFill>
              </a:rPr>
              <a:t>(3)</a:t>
            </a:r>
            <a:r>
              <a:rPr lang="zh-CN" altLang="en-US" b="1" dirty="0">
                <a:solidFill>
                  <a:srgbClr val="FF3300"/>
                </a:solidFill>
              </a:rPr>
              <a:t>全彩色处理</a:t>
            </a:r>
            <a:r>
              <a:rPr lang="zh-CN" altLang="en-US" b="1" dirty="0"/>
              <a:t>：图像用全彩色传感器获得；</a:t>
            </a:r>
            <a:endParaRPr lang="zh-CN" altLang="en-US" sz="2000" b="1" dirty="0">
              <a:latin typeface="华文中宋" pitchFamily="2" charset="-122"/>
            </a:endParaRPr>
          </a:p>
          <a:p>
            <a:pPr marL="261938" indent="-261938">
              <a:spcBef>
                <a:spcPct val="50000"/>
              </a:spcBef>
              <a:buFont typeface="Wingdings" pitchFamily="2" charset="2"/>
              <a:buChar char="n"/>
            </a:pPr>
            <a:r>
              <a:rPr lang="zh-CN" altLang="en-US" sz="2000" b="1" dirty="0">
                <a:latin typeface="华文中宋" pitchFamily="2" charset="-122"/>
              </a:rPr>
              <a:t>伪彩色处理的三种方法：</a:t>
            </a:r>
            <a:r>
              <a:rPr lang="en-US" altLang="zh-CN" sz="2000" b="1" dirty="0">
                <a:latin typeface="华文中宋" pitchFamily="2" charset="-122"/>
              </a:rPr>
              <a:t>(1)</a:t>
            </a:r>
            <a:r>
              <a:rPr lang="zh-CN" altLang="en-US" b="1" dirty="0">
                <a:solidFill>
                  <a:srgbClr val="FF3300"/>
                </a:solidFill>
              </a:rPr>
              <a:t>亮度分割法、</a:t>
            </a:r>
            <a:r>
              <a:rPr lang="en-US" altLang="zh-CN" b="1" dirty="0"/>
              <a:t>(2)</a:t>
            </a:r>
            <a:r>
              <a:rPr lang="zh-CN" altLang="en-US" b="1" dirty="0">
                <a:solidFill>
                  <a:srgbClr val="FF3300"/>
                </a:solidFill>
              </a:rPr>
              <a:t>灰度级至彩色变换</a:t>
            </a:r>
            <a:r>
              <a:rPr lang="zh-CN" altLang="en-US" b="1" dirty="0"/>
              <a:t>和</a:t>
            </a:r>
            <a:r>
              <a:rPr lang="en-US" altLang="zh-CN" b="1" dirty="0"/>
              <a:t>(3)</a:t>
            </a:r>
            <a:r>
              <a:rPr lang="zh-CN" altLang="en-US" b="1" dirty="0">
                <a:solidFill>
                  <a:srgbClr val="FF3300"/>
                </a:solidFill>
              </a:rPr>
              <a:t>频率域伪彩色增强</a:t>
            </a:r>
            <a:r>
              <a:rPr lang="zh-CN" altLang="en-US" b="1" dirty="0">
                <a:solidFill>
                  <a:srgbClr val="000000"/>
                </a:solidFill>
              </a:rPr>
              <a:t>三种</a:t>
            </a:r>
            <a:r>
              <a:rPr lang="zh-CN" altLang="en-US" sz="2000" b="1" dirty="0">
                <a:latin typeface="华文中宋" pitchFamily="2" charset="-122"/>
              </a:rPr>
              <a:t>。</a:t>
            </a:r>
          </a:p>
          <a:p>
            <a:pPr marL="261938" indent="-261938">
              <a:spcBef>
                <a:spcPct val="50000"/>
              </a:spcBef>
              <a:buFont typeface="Wingdings" pitchFamily="2" charset="2"/>
              <a:buChar char="n"/>
            </a:pPr>
            <a:r>
              <a:rPr lang="zh-CN" altLang="en-US" sz="2000" b="1" dirty="0">
                <a:latin typeface="华文中宋" pitchFamily="2" charset="-122"/>
              </a:rPr>
              <a:t>全彩色图像处理的两类方法：</a:t>
            </a:r>
            <a:r>
              <a:rPr lang="en-US" altLang="zh-CN" sz="2000" b="1" dirty="0">
                <a:latin typeface="华文中宋" pitchFamily="2" charset="-122"/>
              </a:rPr>
              <a:t>(1)</a:t>
            </a:r>
            <a:r>
              <a:rPr lang="zh-CN" altLang="en-US" sz="2000" b="1" dirty="0">
                <a:latin typeface="华文中宋" pitchFamily="2" charset="-122"/>
              </a:rPr>
              <a:t>各色彩分量分别独立处理；</a:t>
            </a:r>
            <a:r>
              <a:rPr lang="en-US" altLang="zh-CN" sz="2000" b="1" dirty="0">
                <a:latin typeface="华文中宋" pitchFamily="2" charset="-122"/>
              </a:rPr>
              <a:t>(2)</a:t>
            </a:r>
            <a:r>
              <a:rPr lang="zh-CN" altLang="en-US" sz="2000" b="1" dirty="0">
                <a:latin typeface="华文中宋" pitchFamily="2" charset="-122"/>
              </a:rPr>
              <a:t>基于色彩向量的处理</a:t>
            </a:r>
            <a:r>
              <a:rPr lang="en-US" altLang="zh-CN" sz="2000" b="1" dirty="0">
                <a:latin typeface="华文中宋" pitchFamily="2" charset="-122"/>
              </a:rPr>
              <a:t>(</a:t>
            </a:r>
            <a:r>
              <a:rPr lang="zh-CN" altLang="en-US" sz="2000" b="1" dirty="0">
                <a:latin typeface="华文中宋" pitchFamily="2" charset="-122"/>
              </a:rPr>
              <a:t>参见使用梯度的彩色图像处理</a:t>
            </a:r>
            <a:r>
              <a:rPr lang="en-US" altLang="zh-CN" sz="2000" b="1" dirty="0">
                <a:latin typeface="华文中宋" pitchFamily="2" charset="-122"/>
              </a:rPr>
              <a:t>)</a:t>
            </a:r>
            <a:r>
              <a:rPr lang="zh-CN" altLang="en-US" sz="2000" b="1" dirty="0">
                <a:latin typeface="华文中宋" pitchFamily="2" charset="-122"/>
              </a:rPr>
              <a:t>。</a:t>
            </a:r>
          </a:p>
          <a:p>
            <a:pPr marL="261938" indent="-261938">
              <a:spcBef>
                <a:spcPct val="50000"/>
              </a:spcBef>
              <a:buFont typeface="Wingdings" pitchFamily="2" charset="2"/>
              <a:buChar char="n"/>
            </a:pPr>
            <a:r>
              <a:rPr lang="zh-CN" altLang="en-US" b="1" dirty="0" smtClean="0"/>
              <a:t>彩</a:t>
            </a:r>
            <a:r>
              <a:rPr lang="zh-CN" altLang="en-US" b="1" dirty="0"/>
              <a:t>色图像处理的一些基础问题，主要包括彩色图像增强、平滑、锐化、分割等方法。</a:t>
            </a:r>
            <a:r>
              <a:rPr lang="zh-CN" altLang="en-US" dirty="0"/>
              <a:t> </a:t>
            </a:r>
          </a:p>
        </p:txBody>
      </p:sp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755650" y="188913"/>
            <a:ext cx="7848600" cy="579437"/>
          </a:xfrm>
          <a:prstGeom prst="rect">
            <a:avLst/>
          </a:prstGeom>
          <a:noFill/>
          <a:ln w="25400">
            <a:noFill/>
            <a:miter lim="800000"/>
            <a:headEnd/>
            <a:tailEnd type="none" w="sm" len="lg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0000FF"/>
                </a:solidFill>
                <a:latin typeface="华文中宋" pitchFamily="2" charset="-122"/>
              </a:rPr>
              <a:t>本章小结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ChangeArrowheads="1"/>
          </p:cNvSpPr>
          <p:nvPr/>
        </p:nvSpPr>
        <p:spPr bwMode="white">
          <a:xfrm>
            <a:off x="827088" y="133350"/>
            <a:ext cx="7777162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3200" b="1">
                <a:solidFill>
                  <a:srgbClr val="FF3300"/>
                </a:solidFill>
                <a:latin typeface="华文中宋" pitchFamily="2" charset="-122"/>
              </a:rPr>
              <a:t>6.2 </a:t>
            </a:r>
            <a:r>
              <a:rPr lang="zh-CN" altLang="en-US" sz="3200" b="1">
                <a:solidFill>
                  <a:srgbClr val="FF3300"/>
                </a:solidFill>
                <a:latin typeface="华文中宋" pitchFamily="2" charset="-122"/>
              </a:rPr>
              <a:t>彩色模型</a:t>
            </a:r>
          </a:p>
        </p:txBody>
      </p:sp>
      <p:sp>
        <p:nvSpPr>
          <p:cNvPr id="2053" name="Rectangle 8"/>
          <p:cNvSpPr>
            <a:spLocks noChangeArrowheads="1"/>
          </p:cNvSpPr>
          <p:nvPr/>
        </p:nvSpPr>
        <p:spPr bwMode="auto">
          <a:xfrm>
            <a:off x="250825" y="908049"/>
            <a:ext cx="8496300" cy="5252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n"/>
            </a:pPr>
            <a:r>
              <a:rPr lang="en-US" altLang="zh-CN" sz="2400" dirty="0">
                <a:solidFill>
                  <a:srgbClr val="0000FF"/>
                </a:solidFill>
              </a:rPr>
              <a:t>NTSC</a:t>
            </a:r>
            <a:r>
              <a:rPr lang="zh-CN" altLang="en-US" sz="2400" dirty="0">
                <a:solidFill>
                  <a:srgbClr val="0000FF"/>
                </a:solidFill>
              </a:rPr>
              <a:t>彩色模型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r>
              <a:rPr lang="zh-CN" altLang="en-US" b="1" dirty="0">
                <a:latin typeface="华文中宋" pitchFamily="2" charset="-122"/>
              </a:rPr>
              <a:t>像素信息包括三部分：</a:t>
            </a:r>
            <a:r>
              <a:rPr lang="zh-CN" altLang="en-US" b="1" dirty="0">
                <a:solidFill>
                  <a:srgbClr val="FF0000"/>
                </a:solidFill>
                <a:latin typeface="华文中宋" pitchFamily="2" charset="-122"/>
              </a:rPr>
              <a:t>亮度</a:t>
            </a:r>
            <a:r>
              <a:rPr lang="en-US" altLang="zh-CN" b="1" dirty="0">
                <a:latin typeface="华文中宋" pitchFamily="2" charset="-122"/>
              </a:rPr>
              <a:t>Y</a:t>
            </a:r>
            <a:r>
              <a:rPr lang="zh-CN" altLang="en-US" b="1" dirty="0">
                <a:latin typeface="华文中宋" pitchFamily="2" charset="-122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华文中宋" pitchFamily="2" charset="-122"/>
              </a:rPr>
              <a:t>色调</a:t>
            </a:r>
            <a:r>
              <a:rPr lang="en-US" altLang="zh-CN" b="1" dirty="0">
                <a:latin typeface="华文中宋" pitchFamily="2" charset="-122"/>
              </a:rPr>
              <a:t>I</a:t>
            </a:r>
            <a:r>
              <a:rPr lang="zh-CN" altLang="en-US" b="1" dirty="0">
                <a:latin typeface="华文中宋" pitchFamily="2" charset="-122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华文中宋" pitchFamily="2" charset="-122"/>
              </a:rPr>
              <a:t>饱和度</a:t>
            </a:r>
            <a:r>
              <a:rPr lang="en-US" altLang="zh-CN" b="1" dirty="0">
                <a:latin typeface="华文中宋" pitchFamily="2" charset="-122"/>
              </a:rPr>
              <a:t>Q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n"/>
            </a:pPr>
            <a:r>
              <a:rPr lang="en-US" altLang="zh-CN" sz="2400" b="1" dirty="0">
                <a:solidFill>
                  <a:srgbClr val="0000FF"/>
                </a:solidFill>
                <a:latin typeface="华文中宋" pitchFamily="2" charset="-122"/>
              </a:rPr>
              <a:t>NTSC</a:t>
            </a:r>
            <a:r>
              <a:rPr lang="zh-CN" altLang="en-US" sz="2400" b="1" dirty="0">
                <a:solidFill>
                  <a:srgbClr val="0000FF"/>
                </a:solidFill>
                <a:latin typeface="华文中宋" pitchFamily="2" charset="-122"/>
              </a:rPr>
              <a:t>和</a:t>
            </a:r>
            <a:r>
              <a:rPr lang="en-US" altLang="zh-CN" sz="2400" b="1" dirty="0">
                <a:solidFill>
                  <a:srgbClr val="0000FF"/>
                </a:solidFill>
                <a:latin typeface="华文中宋" pitchFamily="2" charset="-122"/>
              </a:rPr>
              <a:t>RGB</a:t>
            </a:r>
            <a:r>
              <a:rPr lang="zh-CN" altLang="en-US" sz="2400" b="1" dirty="0">
                <a:solidFill>
                  <a:srgbClr val="0000FF"/>
                </a:solidFill>
                <a:latin typeface="华文中宋" pitchFamily="2" charset="-122"/>
              </a:rPr>
              <a:t>间的转</a:t>
            </a:r>
            <a:r>
              <a:rPr lang="zh-CN" altLang="en-US" sz="2400" b="1" dirty="0" smtClean="0">
                <a:solidFill>
                  <a:srgbClr val="0000FF"/>
                </a:solidFill>
                <a:latin typeface="华文中宋" pitchFamily="2" charset="-122"/>
              </a:rPr>
              <a:t>化</a:t>
            </a:r>
            <a:endParaRPr lang="en-US" altLang="zh-CN" sz="2400" b="1" dirty="0" smtClean="0">
              <a:solidFill>
                <a:srgbClr val="0000FF"/>
              </a:solidFill>
              <a:latin typeface="华文中宋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n"/>
            </a:pPr>
            <a:endParaRPr lang="zh-CN" altLang="en-US" sz="800" b="1" dirty="0">
              <a:solidFill>
                <a:srgbClr val="0000FF"/>
              </a:solidFill>
              <a:latin typeface="华文中宋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r>
              <a:rPr lang="en-US" altLang="zh-CN" b="1" dirty="0">
                <a:latin typeface="华文中宋" pitchFamily="2" charset="-122"/>
              </a:rPr>
              <a:t>RGB to YIQ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0000FF"/>
                </a:solidFill>
                <a:latin typeface="华文中宋" pitchFamily="2" charset="-122"/>
              </a:rPr>
              <a:t>公式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endParaRPr lang="zh-CN" altLang="en-US" b="1" dirty="0">
              <a:latin typeface="华文中宋" pitchFamily="2" charset="-122"/>
            </a:endParaRP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endParaRPr lang="zh-CN" altLang="en-US" b="1" dirty="0">
              <a:latin typeface="华文中宋" pitchFamily="2" charset="-122"/>
            </a:endParaRP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endParaRPr lang="zh-CN" altLang="en-US" b="1" dirty="0">
              <a:latin typeface="华文中宋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r>
              <a:rPr lang="en-US" altLang="zh-CN" b="1" dirty="0" smtClean="0">
                <a:latin typeface="华文中宋" pitchFamily="2" charset="-122"/>
              </a:rPr>
              <a:t>YIQ </a:t>
            </a:r>
            <a:r>
              <a:rPr lang="en-US" altLang="zh-CN" b="1" dirty="0">
                <a:latin typeface="华文中宋" pitchFamily="2" charset="-122"/>
              </a:rPr>
              <a:t>to RGB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0000FF"/>
                </a:solidFill>
                <a:latin typeface="华文中宋" pitchFamily="2" charset="-122"/>
              </a:rPr>
              <a:t>公式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endParaRPr lang="zh-CN" altLang="en-US" b="1" dirty="0">
              <a:latin typeface="华文中宋" pitchFamily="2" charset="-122"/>
            </a:endParaRP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endParaRPr lang="zh-CN" altLang="en-US" b="1" dirty="0">
              <a:latin typeface="华文中宋" pitchFamily="2" charset="-122"/>
            </a:endParaRP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endParaRPr lang="zh-CN" altLang="en-US" b="1" dirty="0">
              <a:latin typeface="华文中宋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endParaRPr lang="en-US" altLang="zh-CN" dirty="0">
              <a:latin typeface="华文中宋" pitchFamily="2" charset="-122"/>
            </a:endParaRPr>
          </a:p>
        </p:txBody>
      </p:sp>
      <p:graphicFrame>
        <p:nvGraphicFramePr>
          <p:cNvPr id="2050" name="Object 10"/>
          <p:cNvGraphicFramePr>
            <a:graphicFrameLocks noChangeAspect="1"/>
          </p:cNvGraphicFramePr>
          <p:nvPr/>
        </p:nvGraphicFramePr>
        <p:xfrm>
          <a:off x="3349694" y="2552845"/>
          <a:ext cx="3967382" cy="1187882"/>
        </p:xfrm>
        <a:graphic>
          <a:graphicData uri="http://schemas.openxmlformats.org/presentationml/2006/ole">
            <p:oleObj spid="_x0000_s2050" name="Equation" r:id="rId3" imgW="2374560" imgH="711000" progId="">
              <p:embed/>
            </p:oleObj>
          </a:graphicData>
        </a:graphic>
      </p:graphicFrame>
      <p:graphicFrame>
        <p:nvGraphicFramePr>
          <p:cNvPr id="2051" name="Object 11"/>
          <p:cNvGraphicFramePr>
            <a:graphicFrameLocks noChangeAspect="1"/>
          </p:cNvGraphicFramePr>
          <p:nvPr/>
        </p:nvGraphicFramePr>
        <p:xfrm>
          <a:off x="2339975" y="4349750"/>
          <a:ext cx="3789363" cy="1293813"/>
        </p:xfrm>
        <a:graphic>
          <a:graphicData uri="http://schemas.openxmlformats.org/presentationml/2006/ole">
            <p:oleObj spid="_x0000_s2051" name="Equation" r:id="rId4" imgW="2082600" imgH="711000" progId="">
              <p:embed/>
            </p:oleObj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white">
          <a:xfrm>
            <a:off x="827088" y="133350"/>
            <a:ext cx="7777162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3200" b="1">
                <a:solidFill>
                  <a:srgbClr val="FF3300"/>
                </a:solidFill>
                <a:latin typeface="华文中宋" pitchFamily="2" charset="-122"/>
              </a:rPr>
              <a:t>6.2 </a:t>
            </a:r>
            <a:r>
              <a:rPr lang="zh-CN" altLang="en-US" sz="3200" b="1">
                <a:solidFill>
                  <a:srgbClr val="FF3300"/>
                </a:solidFill>
                <a:latin typeface="华文中宋" pitchFamily="2" charset="-122"/>
              </a:rPr>
              <a:t>彩色模型</a:t>
            </a: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250825" y="997527"/>
            <a:ext cx="8662266" cy="4830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n"/>
            </a:pPr>
            <a:r>
              <a:rPr lang="en-US" altLang="zh-CN" sz="2400" dirty="0" err="1">
                <a:solidFill>
                  <a:srgbClr val="0000FF"/>
                </a:solidFill>
              </a:rPr>
              <a:t>YCbCr</a:t>
            </a:r>
            <a:r>
              <a:rPr lang="zh-CN" altLang="en-US" sz="2400" dirty="0">
                <a:solidFill>
                  <a:srgbClr val="0000FF"/>
                </a:solidFill>
              </a:rPr>
              <a:t>彩色模</a:t>
            </a:r>
            <a:r>
              <a:rPr lang="zh-CN" altLang="en-US" sz="2400" dirty="0" smtClean="0">
                <a:solidFill>
                  <a:srgbClr val="0000FF"/>
                </a:solidFill>
              </a:rPr>
              <a:t>型</a:t>
            </a:r>
            <a:endParaRPr lang="en-US" altLang="zh-CN" sz="2400" dirty="0" smtClean="0">
              <a:solidFill>
                <a:srgbClr val="0000FF"/>
              </a:solidFill>
            </a:endParaRP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n"/>
            </a:pPr>
            <a:endParaRPr lang="zh-CN" altLang="en-US" sz="800" dirty="0">
              <a:solidFill>
                <a:srgbClr val="0000FF"/>
              </a:solidFill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r>
              <a:rPr lang="zh-CN" altLang="en-US" b="1" dirty="0">
                <a:latin typeface="华文中宋" pitchFamily="2" charset="-122"/>
              </a:rPr>
              <a:t>像素信息包括三部分：</a:t>
            </a:r>
            <a:r>
              <a:rPr lang="zh-CN" altLang="en-US" b="1" dirty="0">
                <a:solidFill>
                  <a:srgbClr val="0000FF"/>
                </a:solidFill>
                <a:latin typeface="华文中宋" pitchFamily="2" charset="-122"/>
              </a:rPr>
              <a:t>亮度</a:t>
            </a:r>
            <a:r>
              <a:rPr lang="en-US" altLang="zh-CN" b="1" dirty="0">
                <a:latin typeface="华文中宋" pitchFamily="2" charset="-122"/>
              </a:rPr>
              <a:t>Y</a:t>
            </a:r>
            <a:r>
              <a:rPr lang="zh-CN" altLang="en-US" b="1" dirty="0">
                <a:latin typeface="华文中宋" pitchFamily="2" charset="-122"/>
              </a:rPr>
              <a:t>，</a:t>
            </a:r>
            <a:r>
              <a:rPr lang="zh-CN" altLang="en-US" b="1" dirty="0">
                <a:solidFill>
                  <a:srgbClr val="0000FF"/>
                </a:solidFill>
                <a:latin typeface="华文中宋" pitchFamily="2" charset="-122"/>
              </a:rPr>
              <a:t>相</a:t>
            </a:r>
            <a:r>
              <a:rPr lang="zh-CN" altLang="en-US" b="1" dirty="0" smtClean="0">
                <a:solidFill>
                  <a:srgbClr val="0000FF"/>
                </a:solidFill>
                <a:latin typeface="华文中宋" pitchFamily="2" charset="-122"/>
              </a:rPr>
              <a:t>对蓝基</a:t>
            </a:r>
            <a:r>
              <a:rPr lang="zh-CN" altLang="en-US" b="1" dirty="0">
                <a:solidFill>
                  <a:srgbClr val="0000FF"/>
                </a:solidFill>
                <a:latin typeface="华文中宋" pitchFamily="2" charset="-122"/>
              </a:rPr>
              <a:t>色的色差</a:t>
            </a:r>
            <a:r>
              <a:rPr lang="en-US" altLang="zh-CN" b="1" dirty="0" err="1">
                <a:latin typeface="华文中宋" pitchFamily="2" charset="-122"/>
              </a:rPr>
              <a:t>Cb</a:t>
            </a:r>
            <a:r>
              <a:rPr lang="zh-CN" altLang="en-US" b="1" dirty="0">
                <a:latin typeface="华文中宋" pitchFamily="2" charset="-122"/>
              </a:rPr>
              <a:t>，</a:t>
            </a:r>
            <a:r>
              <a:rPr lang="zh-CN" altLang="en-US" b="1" dirty="0">
                <a:solidFill>
                  <a:srgbClr val="0000FF"/>
                </a:solidFill>
                <a:latin typeface="华文中宋" pitchFamily="2" charset="-122"/>
              </a:rPr>
              <a:t>相对红基色的色差</a:t>
            </a:r>
            <a:r>
              <a:rPr lang="en-US" altLang="zh-CN" b="1" dirty="0" smtClean="0">
                <a:latin typeface="华文中宋" pitchFamily="2" charset="-122"/>
              </a:rPr>
              <a:t>Cr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endParaRPr lang="en-US" altLang="zh-CN" sz="800" b="1" dirty="0">
              <a:latin typeface="华文中宋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n"/>
            </a:pPr>
            <a:r>
              <a:rPr lang="en-US" altLang="zh-CN" sz="2400" dirty="0" err="1">
                <a:solidFill>
                  <a:srgbClr val="0000FF"/>
                </a:solidFill>
              </a:rPr>
              <a:t>YCbCr</a:t>
            </a:r>
            <a:r>
              <a:rPr lang="zh-CN" altLang="en-US" sz="2400" dirty="0">
                <a:solidFill>
                  <a:srgbClr val="0000FF"/>
                </a:solidFill>
              </a:rPr>
              <a:t>和</a:t>
            </a:r>
            <a:r>
              <a:rPr lang="en-US" altLang="zh-CN" sz="2400" dirty="0">
                <a:solidFill>
                  <a:srgbClr val="0000FF"/>
                </a:solidFill>
              </a:rPr>
              <a:t>RGB</a:t>
            </a:r>
            <a:r>
              <a:rPr lang="zh-CN" altLang="en-US" sz="2400" dirty="0">
                <a:solidFill>
                  <a:srgbClr val="0000FF"/>
                </a:solidFill>
              </a:rPr>
              <a:t>之间的转</a:t>
            </a:r>
            <a:r>
              <a:rPr lang="zh-CN" altLang="en-US" sz="2400" dirty="0" smtClean="0">
                <a:solidFill>
                  <a:srgbClr val="0000FF"/>
                </a:solidFill>
              </a:rPr>
              <a:t>化</a:t>
            </a:r>
            <a:endParaRPr lang="en-US" altLang="zh-CN" sz="2400" dirty="0" smtClean="0">
              <a:solidFill>
                <a:srgbClr val="0000FF"/>
              </a:solidFill>
            </a:endParaRP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n"/>
            </a:pPr>
            <a:endParaRPr lang="zh-CN" altLang="en-US" sz="800" b="1" dirty="0">
              <a:solidFill>
                <a:srgbClr val="0000FF"/>
              </a:solidFill>
              <a:latin typeface="华文中宋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r>
              <a:rPr lang="en-US" altLang="zh-CN" b="1" dirty="0">
                <a:latin typeface="华文中宋" pitchFamily="2" charset="-122"/>
              </a:rPr>
              <a:t>RGB to </a:t>
            </a:r>
            <a:r>
              <a:rPr lang="en-US" altLang="zh-CN" b="1" dirty="0" err="1" smtClean="0">
                <a:latin typeface="华文中宋" pitchFamily="2" charset="-122"/>
              </a:rPr>
              <a:t>YCbCR</a:t>
            </a:r>
            <a:endParaRPr lang="en-US" altLang="zh-CN" b="1" dirty="0" smtClean="0">
              <a:latin typeface="华文中宋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endParaRPr lang="en-US" altLang="zh-CN" sz="800" b="1" dirty="0">
              <a:latin typeface="华文中宋" pitchFamily="2" charset="-122"/>
            </a:endParaRP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0000FF"/>
                </a:solidFill>
                <a:latin typeface="华文中宋" pitchFamily="2" charset="-122"/>
              </a:rPr>
              <a:t>公式</a:t>
            </a: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endParaRPr lang="zh-CN" altLang="en-US" b="1" dirty="0">
              <a:latin typeface="华文中宋" pitchFamily="2" charset="-122"/>
            </a:endParaRP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endParaRPr lang="zh-CN" altLang="en-US" b="1" dirty="0">
              <a:latin typeface="华文中宋" pitchFamily="2" charset="-122"/>
            </a:endParaRPr>
          </a:p>
          <a:p>
            <a:pPr marL="1143000" lvl="2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Ø"/>
            </a:pPr>
            <a:endParaRPr lang="zh-CN" altLang="en-US" b="1" dirty="0">
              <a:latin typeface="华文中宋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endParaRPr lang="en-US" altLang="zh-CN" b="1" dirty="0">
              <a:latin typeface="华文中宋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endParaRPr lang="en-US" altLang="zh-CN" dirty="0">
              <a:latin typeface="华文中宋" pitchFamily="2" charset="-122"/>
            </a:endParaRP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1887393" y="3558021"/>
          <a:ext cx="5429250" cy="1293813"/>
        </p:xfrm>
        <a:graphic>
          <a:graphicData uri="http://schemas.openxmlformats.org/presentationml/2006/ole">
            <p:oleObj spid="_x0000_s3074" name="Equation" r:id="rId3" imgW="2984400" imgH="711000" progId="">
              <p:embed/>
            </p:oleObj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/>
          <p:cNvPicPr>
            <a:picLocks noChangeAspect="1" noChangeArrowheads="1"/>
          </p:cNvPicPr>
          <p:nvPr/>
        </p:nvPicPr>
        <p:blipFill>
          <a:blip r:embed="rId2" cstate="print"/>
          <a:srcRect l="50676" b="17586"/>
          <a:stretch>
            <a:fillRect/>
          </a:stretch>
        </p:blipFill>
        <p:spPr bwMode="auto">
          <a:xfrm>
            <a:off x="0" y="2614757"/>
            <a:ext cx="3563938" cy="298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ext Box 5"/>
          <p:cNvSpPr txBox="1">
            <a:spLocks noChangeArrowheads="1"/>
          </p:cNvSpPr>
          <p:nvPr/>
        </p:nvSpPr>
        <p:spPr bwMode="auto">
          <a:xfrm>
            <a:off x="2700338" y="5949950"/>
            <a:ext cx="3816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FF3300"/>
                </a:solidFill>
              </a:rPr>
              <a:t>R</a:t>
            </a:r>
            <a:r>
              <a:rPr lang="en-US" altLang="zh-CN" sz="2000" b="1">
                <a:solidFill>
                  <a:srgbClr val="33CC33"/>
                </a:solidFill>
              </a:rPr>
              <a:t>G</a:t>
            </a:r>
            <a:r>
              <a:rPr lang="en-US" altLang="zh-CN" sz="2000" b="1">
                <a:solidFill>
                  <a:srgbClr val="0000FF"/>
                </a:solidFill>
              </a:rPr>
              <a:t>B</a:t>
            </a:r>
            <a:r>
              <a:rPr lang="zh-CN" altLang="en-US" sz="2000" b="1">
                <a:solidFill>
                  <a:srgbClr val="FF3300"/>
                </a:solidFill>
              </a:rPr>
              <a:t>与 </a:t>
            </a:r>
            <a:r>
              <a:rPr lang="en-US" altLang="zh-CN" sz="2000" b="1">
                <a:solidFill>
                  <a:srgbClr val="FF3300"/>
                </a:solidFill>
              </a:rPr>
              <a:t>HSI </a:t>
            </a:r>
            <a:r>
              <a:rPr lang="zh-CN" altLang="en-US" sz="2000" b="1">
                <a:solidFill>
                  <a:srgbClr val="FF3300"/>
                </a:solidFill>
              </a:rPr>
              <a:t>模型之间的关系</a:t>
            </a:r>
          </a:p>
        </p:txBody>
      </p:sp>
      <p:sp>
        <p:nvSpPr>
          <p:cNvPr id="33796" name="Rectangle 2"/>
          <p:cNvSpPr>
            <a:spLocks noChangeArrowheads="1"/>
          </p:cNvSpPr>
          <p:nvPr/>
        </p:nvSpPr>
        <p:spPr bwMode="white">
          <a:xfrm>
            <a:off x="827088" y="133350"/>
            <a:ext cx="7777162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3200" b="1">
                <a:solidFill>
                  <a:srgbClr val="FF3300"/>
                </a:solidFill>
                <a:latin typeface="华文中宋" pitchFamily="2" charset="-122"/>
              </a:rPr>
              <a:t>6.2 </a:t>
            </a:r>
            <a:r>
              <a:rPr lang="zh-CN" altLang="en-US" sz="3200" b="1">
                <a:solidFill>
                  <a:srgbClr val="FF3300"/>
                </a:solidFill>
                <a:latin typeface="华文中宋" pitchFamily="2" charset="-122"/>
              </a:rPr>
              <a:t>彩色模型</a:t>
            </a:r>
          </a:p>
        </p:txBody>
      </p:sp>
      <p:pic>
        <p:nvPicPr>
          <p:cNvPr id="33797" name="Picture 4"/>
          <p:cNvPicPr>
            <a:picLocks noChangeAspect="1" noChangeArrowheads="1"/>
          </p:cNvPicPr>
          <p:nvPr/>
        </p:nvPicPr>
        <p:blipFill>
          <a:blip r:embed="rId3" cstate="print"/>
          <a:srcRect t="34291"/>
          <a:stretch>
            <a:fillRect/>
          </a:stretch>
        </p:blipFill>
        <p:spPr bwMode="auto">
          <a:xfrm>
            <a:off x="3326245" y="2687782"/>
            <a:ext cx="5651500" cy="305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8" name="Rectangle 12"/>
          <p:cNvSpPr>
            <a:spLocks noChangeArrowheads="1"/>
          </p:cNvSpPr>
          <p:nvPr/>
        </p:nvSpPr>
        <p:spPr bwMode="auto">
          <a:xfrm>
            <a:off x="250825" y="908050"/>
            <a:ext cx="849630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n"/>
            </a:pPr>
            <a:r>
              <a:rPr lang="en-US" altLang="zh-CN" sz="2400" dirty="0">
                <a:solidFill>
                  <a:srgbClr val="0000FF"/>
                </a:solidFill>
              </a:rPr>
              <a:t>HSI </a:t>
            </a:r>
            <a:r>
              <a:rPr lang="zh-CN" altLang="en-US" sz="2400" dirty="0">
                <a:solidFill>
                  <a:srgbClr val="0000FF"/>
                </a:solidFill>
              </a:rPr>
              <a:t>彩色模型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r>
              <a:rPr lang="en-US" altLang="zh-CN" sz="2000" dirty="0"/>
              <a:t>H</a:t>
            </a:r>
            <a:r>
              <a:rPr lang="zh-CN" altLang="en-US" sz="2000" dirty="0"/>
              <a:t>色调、</a:t>
            </a:r>
            <a:r>
              <a:rPr lang="en-US" altLang="zh-CN" sz="2000" dirty="0"/>
              <a:t>S</a:t>
            </a:r>
            <a:r>
              <a:rPr lang="zh-CN" altLang="en-US" sz="2000" dirty="0"/>
              <a:t>饱和度和</a:t>
            </a:r>
            <a:r>
              <a:rPr lang="en-US" altLang="zh-CN" sz="2000" dirty="0"/>
              <a:t>I</a:t>
            </a:r>
            <a:r>
              <a:rPr lang="zh-CN" altLang="en-US" sz="2000" dirty="0"/>
              <a:t>强度模型 </a:t>
            </a:r>
            <a:endParaRPr lang="en-US" altLang="zh-CN" sz="2000" dirty="0" smtClean="0"/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p"/>
            </a:pPr>
            <a:r>
              <a:rPr lang="zh-CN" altLang="en-US" sz="2000" dirty="0" smtClean="0">
                <a:solidFill>
                  <a:srgbClr val="0000FF"/>
                </a:solidFill>
              </a:rPr>
              <a:t>更</a:t>
            </a:r>
            <a:r>
              <a:rPr lang="zh-CN" altLang="en-US" sz="2000" dirty="0">
                <a:solidFill>
                  <a:srgbClr val="0000FF"/>
                </a:solidFill>
              </a:rPr>
              <a:t>符合人对颜色的解释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n"/>
            </a:pPr>
            <a:endParaRPr lang="en-US" altLang="zh-CN" dirty="0">
              <a:latin typeface="华文中宋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Blueprint 3">
      <a:dk1>
        <a:srgbClr val="000000"/>
      </a:dk1>
      <a:lt1>
        <a:srgbClr val="FFFFFF"/>
      </a:lt1>
      <a:dk2>
        <a:srgbClr val="4D4D4D"/>
      </a:dk2>
      <a:lt2>
        <a:srgbClr val="B2B2B2"/>
      </a:lt2>
      <a:accent1>
        <a:srgbClr val="969696"/>
      </a:accent1>
      <a:accent2>
        <a:srgbClr val="EAEAEA"/>
      </a:accent2>
      <a:accent3>
        <a:srgbClr val="FFFFFF"/>
      </a:accent3>
      <a:accent4>
        <a:srgbClr val="000000"/>
      </a:accent4>
      <a:accent5>
        <a:srgbClr val="C9C9C9"/>
      </a:accent5>
      <a:accent6>
        <a:srgbClr val="D4D4D4"/>
      </a:accent6>
      <a:hlink>
        <a:srgbClr val="777777"/>
      </a:hlink>
      <a:folHlink>
        <a:srgbClr val="C0C0C0"/>
      </a:folHlink>
    </a:clrScheme>
    <a:fontScheme name="Blueprint">
      <a:majorFont>
        <a:latin typeface="Tahoma"/>
        <a:ea typeface="华文中宋"/>
        <a:cs typeface=""/>
      </a:majorFont>
      <a:minorFont>
        <a:latin typeface="Tahoma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中宋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中宋" pitchFamily="2" charset="-122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7004</TotalTime>
  <Words>4113</Words>
  <Application>Microsoft Office PowerPoint</Application>
  <PresentationFormat>全屏显示(4:3)</PresentationFormat>
  <Paragraphs>318</Paragraphs>
  <Slides>60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60</vt:i4>
      </vt:variant>
    </vt:vector>
  </HeadingPairs>
  <TitlesOfParts>
    <vt:vector size="66" baseType="lpstr">
      <vt:lpstr>Blueprint</vt:lpstr>
      <vt:lpstr>公式</vt:lpstr>
      <vt:lpstr>Equation</vt:lpstr>
      <vt:lpstr>位图图像</vt:lpstr>
      <vt:lpstr>Microsoft Drawing</vt:lpstr>
      <vt:lpstr>Microsoft 公式 3.0</vt:lpstr>
      <vt:lpstr>幻灯片 1</vt:lpstr>
      <vt:lpstr>6.1 彩色基础</vt:lpstr>
      <vt:lpstr>6.2 彩色模型</vt:lpstr>
      <vt:lpstr>RGB模型</vt:lpstr>
      <vt:lpstr>稳定RGB彩色子集</vt:lpstr>
      <vt:lpstr>CMY 和 CMY K 模型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6.3彩色图像处理基础</vt:lpstr>
      <vt:lpstr>6.3彩色图像处理基础</vt:lpstr>
      <vt:lpstr>6.3彩色图像处理基础</vt:lpstr>
      <vt:lpstr>幻灯片 17</vt:lpstr>
      <vt:lpstr>幻灯片 18</vt:lpstr>
      <vt:lpstr>幻灯片 19</vt:lpstr>
      <vt:lpstr>幻灯片 20</vt:lpstr>
      <vt:lpstr>幻灯片 21</vt:lpstr>
      <vt:lpstr>6.3.1伪彩色图像处理</vt:lpstr>
      <vt:lpstr>幻灯片 23</vt:lpstr>
      <vt:lpstr>幻灯片 24</vt:lpstr>
      <vt:lpstr>6.4 全彩色图像处理</vt:lpstr>
      <vt:lpstr>6.4 彩色变换</vt:lpstr>
      <vt:lpstr>6.4 彩色变换-彩色图像处理ICE工具的使用</vt:lpstr>
      <vt:lpstr>6.4 彩色变换-调整图像亮度</vt:lpstr>
      <vt:lpstr>6.4 彩色变换-全彩图像补色</vt:lpstr>
      <vt:lpstr>6.4 彩色变换-色调与彩色校正</vt:lpstr>
      <vt:lpstr>6.4 彩色变换-对CMYK图形进行彩色平衡校正</vt:lpstr>
      <vt:lpstr>6.4 彩色变换-利用ICE彩色图像的直方图处理</vt:lpstr>
      <vt:lpstr>6.5 彩色图像平滑</vt:lpstr>
      <vt:lpstr>6.5 彩色图像平滑</vt:lpstr>
      <vt:lpstr>幻灯片 35</vt:lpstr>
      <vt:lpstr>幻灯片 36</vt:lpstr>
      <vt:lpstr>幻灯片 37</vt:lpstr>
      <vt:lpstr>6.5.2 彩色图像锐化</vt:lpstr>
      <vt:lpstr>幻灯片 39</vt:lpstr>
      <vt:lpstr>6.6 彩色图像分割</vt:lpstr>
      <vt:lpstr>6.6.1 HSI彩色空间分割</vt:lpstr>
      <vt:lpstr>6.6.1 HSI彩色空间分割</vt:lpstr>
      <vt:lpstr>6.6.1 HSI彩色空间分割</vt:lpstr>
      <vt:lpstr>6.6.1 HSI彩色空间分割</vt:lpstr>
      <vt:lpstr>6.6.1 HSI彩色空间分割</vt:lpstr>
      <vt:lpstr>6.6.2 RGB彩色空间分割</vt:lpstr>
      <vt:lpstr>6.6.2 RGB彩色空间分割</vt:lpstr>
      <vt:lpstr>6.6.2 RGB彩色空间分割</vt:lpstr>
      <vt:lpstr>6.6.2 RGB彩色空间分割</vt:lpstr>
      <vt:lpstr>6.6.3 彩色边缘检测</vt:lpstr>
      <vt:lpstr>6.6.3 彩色边缘检测</vt:lpstr>
      <vt:lpstr>6.6.3 彩色边缘检测</vt:lpstr>
      <vt:lpstr>6.6.3 彩色边缘检测</vt:lpstr>
      <vt:lpstr>6.6.3 彩色边缘检测</vt:lpstr>
      <vt:lpstr>6.6.3 彩色边缘检测</vt:lpstr>
      <vt:lpstr>6.6.3 彩色边缘检测</vt:lpstr>
      <vt:lpstr>6.6.3 彩色边缘检测</vt:lpstr>
      <vt:lpstr>6.6.3 彩色边缘检测</vt:lpstr>
      <vt:lpstr>6.6.3 彩色边缘检测</vt:lpstr>
      <vt:lpstr>幻灯片 60</vt:lpstr>
    </vt:vector>
  </TitlesOfParts>
  <Company>深圳大学信息工程学院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傅向华</dc:creator>
  <cp:lastModifiedBy>Administrator</cp:lastModifiedBy>
  <cp:revision>862</cp:revision>
  <dcterms:created xsi:type="dcterms:W3CDTF">2006-02-25T15:17:24Z</dcterms:created>
  <dcterms:modified xsi:type="dcterms:W3CDTF">2017-10-09T15:04:28Z</dcterms:modified>
</cp:coreProperties>
</file>